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68" d="100"/>
          <a:sy n="168" d="100"/>
        </p:scale>
        <p:origin x="-154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92219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fcc285db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ffcc285db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ffcc285db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ffcc285db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ffcc285db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ffcc285db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004ebe92a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004ebe92a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004ebe92a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004ebe92a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004ebe92a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004ebe92a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04ebe92a6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004ebe92a6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004ebe92a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004ebe92a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024c09ea0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024c09ea04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s://www.papowerswitch.com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176" y="0"/>
            <a:ext cx="6135648" cy="5143501"/>
          </a:xfrm>
          <a:prstGeom prst="rect">
            <a:avLst/>
          </a:prstGeom>
          <a:noFill/>
          <a:ln w="9525" cap="flat" cmpd="sng">
            <a:solidFill>
              <a:srgbClr val="004AA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Picture 1" descr="WPT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49" y="113397"/>
            <a:ext cx="944975" cy="9449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902775" y="54275"/>
            <a:ext cx="722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Agenda</a:t>
            </a:r>
            <a:endParaRPr sz="3000"/>
          </a:p>
        </p:txBody>
      </p:sp>
      <p:sp>
        <p:nvSpPr>
          <p:cNvPr id="60" name="Google Shape;60;p14"/>
          <p:cNvSpPr txBox="1"/>
          <p:nvPr/>
        </p:nvSpPr>
        <p:spPr>
          <a:xfrm>
            <a:off x="826275" y="843775"/>
            <a:ext cx="12897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Why Solar?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3735225" y="781625"/>
            <a:ext cx="15648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Backup Batteries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6560125" y="781625"/>
            <a:ext cx="15648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Home Viability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688725" y="3071975"/>
            <a:ext cx="15648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Shopping Installers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3663050" y="3071975"/>
            <a:ext cx="15648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Installation Process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6412675" y="3071975"/>
            <a:ext cx="18597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Payback Period &amp; Incentives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66" name="Google Shape;66;p14" title="Solar Panel with Sun | Free SV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250" y="1629125"/>
            <a:ext cx="1151750" cy="115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 title="Simple battery Vector Clipart image - Free stock photo - Public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1874" y="1649975"/>
            <a:ext cx="1051499" cy="1110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 title="Vector for free use: Cartoon hous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6650" y="1629125"/>
            <a:ext cx="1151752" cy="115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 title="worker | Free SV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7088" y="3783025"/>
            <a:ext cx="1208075" cy="120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 title="Screwdriver and Wrench Vector Clipart image - Free stock photo ...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91327" y="3795475"/>
            <a:ext cx="908252" cy="898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 title="File:Schedule or Calendar Flat Icon.svg - Wikimedia Commons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38500" y="3705175"/>
            <a:ext cx="1208049" cy="1208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Google Shape;72;p14"/>
          <p:cNvCxnSpPr/>
          <p:nvPr/>
        </p:nvCxnSpPr>
        <p:spPr>
          <a:xfrm>
            <a:off x="236550" y="759975"/>
            <a:ext cx="8691600" cy="0"/>
          </a:xfrm>
          <a:prstGeom prst="straightConnector1">
            <a:avLst/>
          </a:prstGeom>
          <a:noFill/>
          <a:ln w="28575" cap="flat" cmpd="sng">
            <a:solidFill>
              <a:srgbClr val="004AAD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26478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Save on the electric bill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9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Solar?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2"/>
          </p:nvPr>
        </p:nvSpPr>
        <p:spPr>
          <a:xfrm>
            <a:off x="6007375" y="759975"/>
            <a:ext cx="26478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Environmental benefits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2"/>
          </p:nvPr>
        </p:nvSpPr>
        <p:spPr>
          <a:xfrm>
            <a:off x="6007375" y="2811900"/>
            <a:ext cx="26478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Energy independence</a:t>
            </a:r>
            <a:endParaRPr sz="1700" b="1">
              <a:solidFill>
                <a:schemeClr val="dk1"/>
              </a:solidFill>
            </a:endParaRPr>
          </a:p>
        </p:txBody>
      </p:sp>
      <p:cxnSp>
        <p:nvCxnSpPr>
          <p:cNvPr id="81" name="Google Shape;81;p15"/>
          <p:cNvCxnSpPr/>
          <p:nvPr/>
        </p:nvCxnSpPr>
        <p:spPr>
          <a:xfrm>
            <a:off x="236550" y="759975"/>
            <a:ext cx="8696700" cy="0"/>
          </a:xfrm>
          <a:prstGeom prst="straightConnector1">
            <a:avLst/>
          </a:prstGeom>
          <a:noFill/>
          <a:ln w="28575" cap="flat" cmpd="sng">
            <a:solidFill>
              <a:srgbClr val="004AA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311700" y="1269150"/>
            <a:ext cx="3060300" cy="35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Your savings can vary greatly, depending on your: overall energy usage, heating fuel, and size of solar system.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A system designed to power your entire home could lead to energy bills of $10 or less!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Efficiency </a:t>
            </a:r>
            <a:r>
              <a:rPr lang="en" b="1">
                <a:solidFill>
                  <a:schemeClr val="dk1"/>
                </a:solidFill>
              </a:rPr>
              <a:t>will go down</a:t>
            </a:r>
            <a:r>
              <a:rPr lang="en">
                <a:solidFill>
                  <a:schemeClr val="dk1"/>
                </a:solidFill>
              </a:rPr>
              <a:t> during the colder months</a:t>
            </a: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Expect about 30% of your typical summer generation during the winter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83" name="Google Shape;83;p15"/>
          <p:cNvCxnSpPr/>
          <p:nvPr/>
        </p:nvCxnSpPr>
        <p:spPr>
          <a:xfrm flipH="1">
            <a:off x="5714275" y="2811900"/>
            <a:ext cx="3234000" cy="63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8681" y="759987"/>
            <a:ext cx="1972444" cy="438127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>
            <a:spLocks noGrp="1"/>
          </p:cNvSpPr>
          <p:nvPr>
            <p:ph type="body" idx="2"/>
          </p:nvPr>
        </p:nvSpPr>
        <p:spPr>
          <a:xfrm>
            <a:off x="5797800" y="3174275"/>
            <a:ext cx="3060300" cy="18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With solar panels &amp; a backup battery, you’re no longer reliant on the electric grid.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Keep in mind, this is only an option with a battery</a:t>
            </a:r>
            <a:r>
              <a:rPr lang="en" b="1">
                <a:solidFill>
                  <a:schemeClr val="dk1"/>
                </a:solidFill>
              </a:rPr>
              <a:t> - solar alone cannot operate during a power outage.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4">
            <a:alphaModFix/>
          </a:blip>
          <a:srcRect t="74490" r="1632" b="9099"/>
          <a:stretch/>
        </p:blipFill>
        <p:spPr>
          <a:xfrm>
            <a:off x="5782550" y="1338750"/>
            <a:ext cx="3090800" cy="1145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3101650" y="951225"/>
            <a:ext cx="26478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Benefits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311700" y="114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 Batteries</a:t>
            </a:r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2"/>
          </p:nvPr>
        </p:nvSpPr>
        <p:spPr>
          <a:xfrm>
            <a:off x="3248100" y="3057475"/>
            <a:ext cx="26478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Top Brands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2"/>
          </p:nvPr>
        </p:nvSpPr>
        <p:spPr>
          <a:xfrm>
            <a:off x="3026163" y="3430850"/>
            <a:ext cx="2647800" cy="14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Tesla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SolarEdge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Sonnen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Generac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Enphase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9450" y="114225"/>
            <a:ext cx="3188750" cy="491505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>
            <a:spLocks noGrp="1"/>
          </p:cNvSpPr>
          <p:nvPr>
            <p:ph type="body" idx="2"/>
          </p:nvPr>
        </p:nvSpPr>
        <p:spPr>
          <a:xfrm>
            <a:off x="3026175" y="1372700"/>
            <a:ext cx="2647800" cy="17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Backup power during outages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Enables variable rate cost optimization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b="1">
                <a:solidFill>
                  <a:schemeClr val="dk1"/>
                </a:solidFill>
              </a:rPr>
              <a:t>Backup power during outages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97" name="Google Shape;97;p16"/>
          <p:cNvCxnSpPr/>
          <p:nvPr/>
        </p:nvCxnSpPr>
        <p:spPr>
          <a:xfrm>
            <a:off x="236550" y="759975"/>
            <a:ext cx="5385000" cy="0"/>
          </a:xfrm>
          <a:prstGeom prst="straightConnector1">
            <a:avLst/>
          </a:prstGeom>
          <a:noFill/>
          <a:ln w="28575" cap="flat" cmpd="sng">
            <a:solidFill>
              <a:srgbClr val="004AA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6"/>
          <p:cNvCxnSpPr/>
          <p:nvPr/>
        </p:nvCxnSpPr>
        <p:spPr>
          <a:xfrm rot="10800000" flipH="1">
            <a:off x="2984525" y="951225"/>
            <a:ext cx="10200" cy="37494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9" name="Google Shape;99;p16"/>
          <p:cNvPicPr preferRelativeResize="0"/>
          <p:nvPr/>
        </p:nvPicPr>
        <p:blipFill rotWithShape="1">
          <a:blip r:embed="rId4">
            <a:alphaModFix/>
          </a:blip>
          <a:srcRect t="6451" b="29161"/>
          <a:stretch/>
        </p:blipFill>
        <p:spPr>
          <a:xfrm>
            <a:off x="415538" y="1170138"/>
            <a:ext cx="2315601" cy="331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26478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Roof condition and direction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311700" y="9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 Viability</a:t>
            </a:r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2"/>
          </p:nvPr>
        </p:nvSpPr>
        <p:spPr>
          <a:xfrm>
            <a:off x="3248150" y="847675"/>
            <a:ext cx="26478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Energy consumption &amp; electrical infrastructure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2"/>
          </p:nvPr>
        </p:nvSpPr>
        <p:spPr>
          <a:xfrm>
            <a:off x="6184600" y="847675"/>
            <a:ext cx="26478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Roof vs ground mount solar</a:t>
            </a:r>
            <a:endParaRPr sz="1700" b="1">
              <a:solidFill>
                <a:schemeClr val="dk1"/>
              </a:solidFill>
            </a:endParaRPr>
          </a:p>
        </p:txBody>
      </p:sp>
      <p:cxnSp>
        <p:nvCxnSpPr>
          <p:cNvPr id="108" name="Google Shape;108;p17"/>
          <p:cNvCxnSpPr/>
          <p:nvPr/>
        </p:nvCxnSpPr>
        <p:spPr>
          <a:xfrm rot="10800000" flipH="1">
            <a:off x="236550" y="734775"/>
            <a:ext cx="8641200" cy="25200"/>
          </a:xfrm>
          <a:prstGeom prst="straightConnector1">
            <a:avLst/>
          </a:prstGeom>
          <a:noFill/>
          <a:ln w="28575" cap="flat" cmpd="sng">
            <a:solidFill>
              <a:srgbClr val="004AA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" name="Google Shape;109;p17"/>
          <p:cNvSpPr txBox="1">
            <a:spLocks noGrp="1"/>
          </p:cNvSpPr>
          <p:nvPr>
            <p:ph type="body" idx="2"/>
          </p:nvPr>
        </p:nvSpPr>
        <p:spPr>
          <a:xfrm>
            <a:off x="311700" y="1615525"/>
            <a:ext cx="26478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Are you planning on replacing your roof within 5 years?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South facing roofs are the most efficient generators, but east/west is also perfectly viable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What about solar shingles? (Tesla Solar Roof)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2"/>
          </p:nvPr>
        </p:nvSpPr>
        <p:spPr>
          <a:xfrm>
            <a:off x="3233250" y="1615525"/>
            <a:ext cx="26478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Go check your typical power consumption, per day. For a point of reference: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10kWh system = ~40kWh/day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This is dependent on many variables (time of year, weather, temperature, roof direction &amp; angle)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Check your breaker panel capacity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2"/>
          </p:nvPr>
        </p:nvSpPr>
        <p:spPr>
          <a:xfrm>
            <a:off x="6184600" y="1615525"/>
            <a:ext cx="26478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If your roof doesn’t cut it (subpar direction, can’t handle the weight, atypical design), you can always consider ground mount solar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Same generation potential, typically costs more due to additional equipment required.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cxnSp>
        <p:nvCxnSpPr>
          <p:cNvPr id="112" name="Google Shape;112;p17"/>
          <p:cNvCxnSpPr/>
          <p:nvPr/>
        </p:nvCxnSpPr>
        <p:spPr>
          <a:xfrm rot="10800000" flipH="1">
            <a:off x="3091275" y="961300"/>
            <a:ext cx="10200" cy="37494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17"/>
          <p:cNvCxnSpPr/>
          <p:nvPr/>
        </p:nvCxnSpPr>
        <p:spPr>
          <a:xfrm rot="10800000" flipH="1">
            <a:off x="6035175" y="961300"/>
            <a:ext cx="10200" cy="37494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6054125" y="847675"/>
            <a:ext cx="26478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Purchasing vs Leasing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311700" y="9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Shopping Installers</a:t>
            </a:r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2"/>
          </p:nvPr>
        </p:nvSpPr>
        <p:spPr>
          <a:xfrm>
            <a:off x="590850" y="847675"/>
            <a:ext cx="26478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What to look &amp; plan for: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2"/>
          </p:nvPr>
        </p:nvSpPr>
        <p:spPr>
          <a:xfrm>
            <a:off x="444900" y="1288400"/>
            <a:ext cx="52371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Neighbor recommendations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Shop around - </a:t>
            </a:r>
            <a:r>
              <a:rPr lang="en" b="1">
                <a:solidFill>
                  <a:schemeClr val="dk1"/>
                </a:solidFill>
              </a:rPr>
              <a:t>at least </a:t>
            </a:r>
            <a:r>
              <a:rPr lang="en">
                <a:solidFill>
                  <a:schemeClr val="dk1"/>
                </a:solidFill>
              </a:rPr>
              <a:t>3 quotes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Quality of panels &amp; batteries on offer</a:t>
            </a: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Panasonic</a:t>
            </a: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REC</a:t>
            </a: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QCells</a:t>
            </a: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Canadian Solar</a:t>
            </a: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Longi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Google reviews when all else fails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Target around $3 per watt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	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10kWh install = 10000 Watts -&gt; 3 * 10000 = $30k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Try to target </a:t>
            </a:r>
            <a:r>
              <a:rPr lang="en" b="1">
                <a:solidFill>
                  <a:schemeClr val="dk1"/>
                </a:solidFill>
              </a:rPr>
              <a:t>Spring or Fall</a:t>
            </a:r>
            <a:r>
              <a:rPr lang="en">
                <a:solidFill>
                  <a:schemeClr val="dk1"/>
                </a:solidFill>
              </a:rPr>
              <a:t> for the install, if possible - so start the process in Summer or Winter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22" name="Google Shape;122;p18"/>
          <p:cNvCxnSpPr/>
          <p:nvPr/>
        </p:nvCxnSpPr>
        <p:spPr>
          <a:xfrm rot="10800000" flipH="1">
            <a:off x="5853125" y="847600"/>
            <a:ext cx="20100" cy="40644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4350" y="1550100"/>
            <a:ext cx="2965976" cy="24774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18"/>
          <p:cNvCxnSpPr/>
          <p:nvPr/>
        </p:nvCxnSpPr>
        <p:spPr>
          <a:xfrm rot="10800000" flipH="1">
            <a:off x="236550" y="734775"/>
            <a:ext cx="8641200" cy="25200"/>
          </a:xfrm>
          <a:prstGeom prst="straightConnector1">
            <a:avLst/>
          </a:prstGeom>
          <a:noFill/>
          <a:ln w="28575" cap="flat" cmpd="sng">
            <a:solidFill>
              <a:srgbClr val="004AAD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373850" y="1228675"/>
            <a:ext cx="18171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Design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Installation Process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2"/>
          </p:nvPr>
        </p:nvSpPr>
        <p:spPr>
          <a:xfrm>
            <a:off x="2549050" y="1228675"/>
            <a:ext cx="18171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Permitting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2"/>
          </p:nvPr>
        </p:nvSpPr>
        <p:spPr>
          <a:xfrm>
            <a:off x="4652713" y="1228675"/>
            <a:ext cx="18171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Installation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2"/>
          </p:nvPr>
        </p:nvSpPr>
        <p:spPr>
          <a:xfrm>
            <a:off x="7015200" y="1228675"/>
            <a:ext cx="18171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PTO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 b="1">
              <a:solidFill>
                <a:schemeClr val="dk1"/>
              </a:solidFill>
            </a:endParaRPr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2"/>
          </p:nvPr>
        </p:nvSpPr>
        <p:spPr>
          <a:xfrm>
            <a:off x="125750" y="1649250"/>
            <a:ext cx="20652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Each company will visit to assess your home for solar viability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Quote should include generation estimates, itemized costs, projected sun exposure on roof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2"/>
          </p:nvPr>
        </p:nvSpPr>
        <p:spPr>
          <a:xfrm>
            <a:off x="2396325" y="1649250"/>
            <a:ext cx="18171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Your installer should cover all permitting tasks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This can often be the lengthiest process (1-3 months)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2"/>
          </p:nvPr>
        </p:nvSpPr>
        <p:spPr>
          <a:xfrm>
            <a:off x="4496500" y="1637525"/>
            <a:ext cx="18171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Could take anywhere from 3-5 days, depending on size &amp; complexity of system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If equipment is not in stock, the wait could be a month+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2"/>
          </p:nvPr>
        </p:nvSpPr>
        <p:spPr>
          <a:xfrm>
            <a:off x="6750475" y="1637525"/>
            <a:ext cx="21936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Once the system is installed, you </a:t>
            </a:r>
            <a:r>
              <a:rPr lang="en" b="1">
                <a:solidFill>
                  <a:schemeClr val="dk1"/>
                </a:solidFill>
              </a:rPr>
              <a:t>cannot </a:t>
            </a:r>
            <a:r>
              <a:rPr lang="en">
                <a:solidFill>
                  <a:schemeClr val="dk1"/>
                </a:solidFill>
              </a:rPr>
              <a:t>operate it yet.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PTO, or Permission to Operate, must be granted by your electric distributor (PECO).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PECO will often need to install a net meter on your home as well.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38" name="Google Shape;138;p19"/>
          <p:cNvCxnSpPr/>
          <p:nvPr/>
        </p:nvCxnSpPr>
        <p:spPr>
          <a:xfrm rot="10800000" flipH="1">
            <a:off x="2330250" y="1228675"/>
            <a:ext cx="10200" cy="37494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" name="Google Shape;139;p19"/>
          <p:cNvCxnSpPr/>
          <p:nvPr/>
        </p:nvCxnSpPr>
        <p:spPr>
          <a:xfrm rot="10800000" flipH="1">
            <a:off x="4418775" y="1359625"/>
            <a:ext cx="10200" cy="36027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" name="Google Shape;140;p19"/>
          <p:cNvCxnSpPr/>
          <p:nvPr/>
        </p:nvCxnSpPr>
        <p:spPr>
          <a:xfrm rot="10800000">
            <a:off x="6703825" y="1348025"/>
            <a:ext cx="9900" cy="36294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" name="Google Shape;141;p19"/>
          <p:cNvSpPr/>
          <p:nvPr/>
        </p:nvSpPr>
        <p:spPr>
          <a:xfrm>
            <a:off x="1849650" y="940650"/>
            <a:ext cx="971400" cy="4191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004AA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9"/>
          <p:cNvSpPr/>
          <p:nvPr/>
        </p:nvSpPr>
        <p:spPr>
          <a:xfrm>
            <a:off x="3956550" y="940650"/>
            <a:ext cx="971400" cy="4191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004AA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9"/>
          <p:cNvSpPr/>
          <p:nvPr/>
        </p:nvSpPr>
        <p:spPr>
          <a:xfrm>
            <a:off x="6313600" y="940638"/>
            <a:ext cx="971400" cy="4191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004AA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" name="Google Shape;144;p19" title="File:Clock simple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66725" y="521550"/>
            <a:ext cx="4191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 title="File:Clock simple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33975" y="521550"/>
            <a:ext cx="4191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 title="File:Clock simple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6818350" y="52155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 txBox="1"/>
          <p:nvPr/>
        </p:nvSpPr>
        <p:spPr>
          <a:xfrm>
            <a:off x="1849650" y="491350"/>
            <a:ext cx="5580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</a:rPr>
              <a:t>~ 30 days</a:t>
            </a:r>
            <a:endParaRPr sz="700" b="1">
              <a:solidFill>
                <a:schemeClr val="dk1"/>
              </a:solidFill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3879125" y="491350"/>
            <a:ext cx="6261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</a:rPr>
              <a:t>1-3 months</a:t>
            </a:r>
            <a:endParaRPr sz="700" b="1">
              <a:solidFill>
                <a:schemeClr val="dk1"/>
              </a:solidFill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6285950" y="491350"/>
            <a:ext cx="6009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</a:rPr>
              <a:t>1-2 months</a:t>
            </a:r>
            <a:endParaRPr sz="700" b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26478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Solar-only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311700" y="9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Payback Period &amp; Incentives</a:t>
            </a:r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body" idx="2"/>
          </p:nvPr>
        </p:nvSpPr>
        <p:spPr>
          <a:xfrm>
            <a:off x="3556888" y="847675"/>
            <a:ext cx="28068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Variable rate electric 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157" name="Google Shape;157;p20"/>
          <p:cNvSpPr txBox="1">
            <a:spLocks noGrp="1"/>
          </p:cNvSpPr>
          <p:nvPr>
            <p:ph type="body" idx="2"/>
          </p:nvPr>
        </p:nvSpPr>
        <p:spPr>
          <a:xfrm>
            <a:off x="6384925" y="847675"/>
            <a:ext cx="26478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Incentives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158" name="Google Shape;158;p20"/>
          <p:cNvSpPr txBox="1">
            <a:spLocks noGrp="1"/>
          </p:cNvSpPr>
          <p:nvPr>
            <p:ph type="body" idx="2"/>
          </p:nvPr>
        </p:nvSpPr>
        <p:spPr>
          <a:xfrm>
            <a:off x="212274" y="1281850"/>
            <a:ext cx="26478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‘Payback period’ refers to the amount of time it takes to recoup your investment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Typically 7-10 years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9" name="Google Shape;15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290" y="2752949"/>
            <a:ext cx="2846623" cy="222810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>
            <a:spLocks noGrp="1"/>
          </p:cNvSpPr>
          <p:nvPr>
            <p:ph type="body" idx="2"/>
          </p:nvPr>
        </p:nvSpPr>
        <p:spPr>
          <a:xfrm>
            <a:off x="3539400" y="1281850"/>
            <a:ext cx="2806800" cy="3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Leveraging backup batteries, you can selectively choose to use battery storage during the day, and pull from the grid at night - when electricity is generally cheaper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Requires diligence, but can be quite lucrative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https://www.papowerswitch.com/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1" name="Google Shape;161;p20"/>
          <p:cNvSpPr txBox="1">
            <a:spLocks noGrp="1"/>
          </p:cNvSpPr>
          <p:nvPr>
            <p:ph type="body" idx="2"/>
          </p:nvPr>
        </p:nvSpPr>
        <p:spPr>
          <a:xfrm>
            <a:off x="6676225" y="1281850"/>
            <a:ext cx="2356500" cy="3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Federal tax incentive provided by the IRA (Inflation Reduction Act) covers </a:t>
            </a:r>
            <a:r>
              <a:rPr lang="en" b="1">
                <a:solidFill>
                  <a:schemeClr val="dk1"/>
                </a:solidFill>
              </a:rPr>
              <a:t>30%</a:t>
            </a:r>
            <a:r>
              <a:rPr lang="en">
                <a:solidFill>
                  <a:schemeClr val="dk1"/>
                </a:solidFill>
              </a:rPr>
              <a:t> of the entire solar &amp; battery installation, with no cap (assuming 30% does not exceed your tax liability)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62" name="Google Shape;162;p20"/>
          <p:cNvCxnSpPr/>
          <p:nvPr/>
        </p:nvCxnSpPr>
        <p:spPr>
          <a:xfrm rot="10800000">
            <a:off x="3241050" y="810150"/>
            <a:ext cx="3300" cy="41709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20"/>
          <p:cNvCxnSpPr/>
          <p:nvPr/>
        </p:nvCxnSpPr>
        <p:spPr>
          <a:xfrm rot="10800000">
            <a:off x="6598075" y="785200"/>
            <a:ext cx="9600" cy="41673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0"/>
          <p:cNvCxnSpPr/>
          <p:nvPr/>
        </p:nvCxnSpPr>
        <p:spPr>
          <a:xfrm rot="10800000" flipH="1">
            <a:off x="236550" y="658575"/>
            <a:ext cx="8641200" cy="25200"/>
          </a:xfrm>
          <a:prstGeom prst="straightConnector1">
            <a:avLst/>
          </a:prstGeom>
          <a:noFill/>
          <a:ln w="28575" cap="flat" cmpd="sng">
            <a:solidFill>
              <a:srgbClr val="004AAD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311700" y="887225"/>
            <a:ext cx="26478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For a typical house in West Pikeland, you’re looking at ~22k total for a solar installation.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170" name="Google Shape;170;p21"/>
          <p:cNvSpPr txBox="1">
            <a:spLocks noGrp="1"/>
          </p:cNvSpPr>
          <p:nvPr>
            <p:ph type="title"/>
          </p:nvPr>
        </p:nvSpPr>
        <p:spPr>
          <a:xfrm>
            <a:off x="311700" y="9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 &amp; Q/A</a:t>
            </a:r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body" idx="2"/>
          </p:nvPr>
        </p:nvSpPr>
        <p:spPr>
          <a:xfrm>
            <a:off x="6389950" y="2082700"/>
            <a:ext cx="26478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100" b="1">
                <a:solidFill>
                  <a:schemeClr val="dk1"/>
                </a:solidFill>
              </a:rPr>
              <a:t>Any questions?</a:t>
            </a:r>
            <a:endParaRPr sz="3100" b="1">
              <a:solidFill>
                <a:schemeClr val="dk1"/>
              </a:solidFill>
            </a:endParaRPr>
          </a:p>
        </p:txBody>
      </p:sp>
      <p:cxnSp>
        <p:nvCxnSpPr>
          <p:cNvPr id="172" name="Google Shape;172;p21"/>
          <p:cNvCxnSpPr/>
          <p:nvPr/>
        </p:nvCxnSpPr>
        <p:spPr>
          <a:xfrm rot="10800000">
            <a:off x="6293275" y="785200"/>
            <a:ext cx="9600" cy="41673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21"/>
          <p:cNvSpPr txBox="1">
            <a:spLocks noGrp="1"/>
          </p:cNvSpPr>
          <p:nvPr>
            <p:ph type="body" idx="1"/>
          </p:nvPr>
        </p:nvSpPr>
        <p:spPr>
          <a:xfrm>
            <a:off x="311700" y="2413575"/>
            <a:ext cx="26478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~35k if you include 2 backup batteries.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174" name="Google Shape;174;p21"/>
          <p:cNvSpPr txBox="1">
            <a:spLocks noGrp="1"/>
          </p:cNvSpPr>
          <p:nvPr>
            <p:ph type="body" idx="1"/>
          </p:nvPr>
        </p:nvSpPr>
        <p:spPr>
          <a:xfrm>
            <a:off x="311700" y="3403625"/>
            <a:ext cx="26478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The process can take up to 6 months from start to finish.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175" name="Google Shape;175;p21"/>
          <p:cNvSpPr txBox="1">
            <a:spLocks noGrp="1"/>
          </p:cNvSpPr>
          <p:nvPr>
            <p:ph type="body" idx="1"/>
          </p:nvPr>
        </p:nvSpPr>
        <p:spPr>
          <a:xfrm>
            <a:off x="3248088" y="2413575"/>
            <a:ext cx="26478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Once everything is complete, you’ll essentially never be without power again.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176" name="Google Shape;176;p21"/>
          <p:cNvSpPr txBox="1">
            <a:spLocks noGrp="1"/>
          </p:cNvSpPr>
          <p:nvPr>
            <p:ph type="body" idx="1"/>
          </p:nvPr>
        </p:nvSpPr>
        <p:spPr>
          <a:xfrm>
            <a:off x="3248088" y="887225"/>
            <a:ext cx="26478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Lifecycle of the panels (25 years), you can expect to save ~45k on electricity.</a:t>
            </a:r>
            <a:endParaRPr sz="1700" b="1">
              <a:solidFill>
                <a:schemeClr val="dk1"/>
              </a:solidFill>
            </a:endParaRPr>
          </a:p>
        </p:txBody>
      </p:sp>
      <p:cxnSp>
        <p:nvCxnSpPr>
          <p:cNvPr id="177" name="Google Shape;177;p21"/>
          <p:cNvCxnSpPr/>
          <p:nvPr/>
        </p:nvCxnSpPr>
        <p:spPr>
          <a:xfrm rot="10800000" flipH="1">
            <a:off x="236550" y="658575"/>
            <a:ext cx="8641200" cy="25200"/>
          </a:xfrm>
          <a:prstGeom prst="straightConnector1">
            <a:avLst/>
          </a:prstGeom>
          <a:noFill/>
          <a:ln w="28575" cap="flat" cmpd="sng">
            <a:solidFill>
              <a:srgbClr val="004AAD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Picture 10" descr="WPT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983" y="3666504"/>
            <a:ext cx="944975" cy="94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646</Words>
  <Application>Microsoft Macintosh PowerPoint</Application>
  <PresentationFormat>On-screen Show (16:9)</PresentationFormat>
  <Paragraphs>90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Simple Light</vt:lpstr>
      <vt:lpstr>PowerPoint Presentation</vt:lpstr>
      <vt:lpstr>Agenda</vt:lpstr>
      <vt:lpstr>Why Solar?</vt:lpstr>
      <vt:lpstr>Backup Batteries</vt:lpstr>
      <vt:lpstr>Home Viability</vt:lpstr>
      <vt:lpstr>Shopping Installers</vt:lpstr>
      <vt:lpstr>Installation Process</vt:lpstr>
      <vt:lpstr>Payback Period &amp; Incentives</vt:lpstr>
      <vt:lpstr>Recap &amp; Q/A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Melissa Geoghegan</cp:lastModifiedBy>
  <cp:revision>1</cp:revision>
  <dcterms:modified xsi:type="dcterms:W3CDTF">2024-10-28T17:37:46Z</dcterms:modified>
</cp:coreProperties>
</file>