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0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8" y="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West%20Pikeland\EAC\GHG\WPT%20GHG%20Summary%20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Sheet1!$B$5</c:f>
              <c:strCache>
                <c:ptCount val="1"/>
                <c:pt idx="0">
                  <c:v>GHG Emissions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E5E-4CF5-9593-39253FC5DE8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E5E-4CF5-9593-39253FC5DE8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E5E-4CF5-9593-39253FC5DE8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E5E-4CF5-9593-39253FC5DE89}"/>
              </c:ext>
            </c:extLst>
          </c:dPt>
          <c:dLbls>
            <c:dLbl>
              <c:idx val="0"/>
              <c:layout>
                <c:manualLayout>
                  <c:x val="0.12306362151272127"/>
                  <c:y val="0.11283945112169154"/>
                </c:manualLayout>
              </c:layout>
              <c:tx>
                <c:rich>
                  <a:bodyPr/>
                  <a:lstStyle/>
                  <a:p>
                    <a:fld id="{BB0612E3-F7AC-4AF3-A959-A91314CD4584}" type="CATEGORYNAME">
                      <a:rPr lang="en-US" sz="1500" dirty="0"/>
                      <a:pPr/>
                      <a:t>[CATEGORY NAME]</a:t>
                    </a:fld>
                    <a:r>
                      <a:rPr lang="en-US" sz="1500" baseline="0" dirty="0"/>
                      <a:t>, </a:t>
                    </a:r>
                    <a:fld id="{6315929E-24B9-42F1-A006-E7168AB65E73}" type="VALUE">
                      <a:rPr lang="en-US" sz="1500" baseline="0" dirty="0"/>
                      <a:pPr/>
                      <a:t>[VALUE]</a:t>
                    </a:fld>
                    <a:r>
                      <a:rPr lang="en-US" sz="1500" baseline="0" dirty="0"/>
                      <a:t>, </a:t>
                    </a:r>
                    <a:fld id="{EB9A5867-3E77-4650-83B6-0952560800E9}" type="PERCENTAGE">
                      <a:rPr lang="en-US" sz="1500" baseline="0" dirty="0"/>
                      <a:pPr/>
                      <a:t>[PERCENTAGE]</a:t>
                    </a:fld>
                    <a:endParaRPr lang="en-US" sz="1500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035663597391616"/>
                      <c:h val="0.1874093053466358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E5E-4CF5-9593-39253FC5DE8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262FE58-7D07-4D6D-8216-FAA0DBBF16DF}" type="CATEGORYNAME">
                      <a:rPr lang="en-US" sz="1500"/>
                      <a:pPr/>
                      <a:t>[CATEGORY NAME]</a:t>
                    </a:fld>
                    <a:r>
                      <a:rPr lang="en-US" sz="1500" baseline="0" dirty="0"/>
                      <a:t>, </a:t>
                    </a:r>
                    <a:fld id="{8A9B0434-4D10-4637-8E4A-7B594C37A3ED}" type="VALUE">
                      <a:rPr lang="en-US" sz="1500" baseline="0"/>
                      <a:pPr/>
                      <a:t>[VALUE]</a:t>
                    </a:fld>
                    <a:r>
                      <a:rPr lang="en-US" sz="1500" baseline="0" dirty="0"/>
                      <a:t>, </a:t>
                    </a:r>
                    <a:fld id="{E7D5FAC5-47D9-4F86-BD49-F1301A0324C8}" type="PERCENTAGE">
                      <a:rPr lang="en-US" sz="1500" baseline="0"/>
                      <a:pPr/>
                      <a:t>[PERCENTAGE]</a:t>
                    </a:fld>
                    <a:endParaRPr lang="en-US" sz="1500" baseline="0" dirty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51221574923225"/>
                      <c:h val="0.1926785415335095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E5E-4CF5-9593-39253FC5DE89}"/>
                </c:ext>
              </c:extLst>
            </c:dLbl>
            <c:dLbl>
              <c:idx val="2"/>
              <c:layout>
                <c:manualLayout>
                  <c:x val="-2.8190617407817243E-2"/>
                  <c:y val="-5.2692361868736687E-2"/>
                </c:manualLayout>
              </c:layout>
              <c:tx>
                <c:rich>
                  <a:bodyPr/>
                  <a:lstStyle/>
                  <a:p>
                    <a:fld id="{396B4FE7-9F7C-4EF7-AEA2-DA34DFB0A01D}" type="CATEGORYNAME">
                      <a:rPr lang="en-US" sz="1500"/>
                      <a:pPr/>
                      <a:t>[CATEGORY NAME]</a:t>
                    </a:fld>
                    <a:r>
                      <a:rPr lang="en-US" sz="1500" baseline="0" dirty="0"/>
                      <a:t>, </a:t>
                    </a:r>
                    <a:fld id="{9EF0E82A-50C8-4A43-A43F-D73F733C821A}" type="VALUE">
                      <a:rPr lang="en-US" sz="1500" baseline="0"/>
                      <a:pPr/>
                      <a:t>[VALUE]</a:t>
                    </a:fld>
                    <a:r>
                      <a:rPr lang="en-US" sz="1500" baseline="0" dirty="0"/>
                      <a:t>, </a:t>
                    </a:r>
                    <a:fld id="{C70F9066-09FD-4A60-9752-28D05C69FABA}" type="PERCENTAGE">
                      <a:rPr lang="en-US" sz="1500" baseline="0"/>
                      <a:pPr/>
                      <a:t>[PERCENTAGE]</a:t>
                    </a:fld>
                    <a:endParaRPr lang="en-US" sz="1500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845222165125742"/>
                      <c:h val="0.1979477777203832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E5E-4CF5-9593-39253FC5DE8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FFE39F0D-C8CE-4B32-833A-4E8EE1FD9F92}" type="CATEGORYNAME">
                      <a:rPr lang="en-US" sz="1500"/>
                      <a:pPr/>
                      <a:t>[CATEGORY NAME]</a:t>
                    </a:fld>
                    <a:r>
                      <a:rPr lang="en-US" sz="1500" baseline="0" dirty="0"/>
                      <a:t>, </a:t>
                    </a:r>
                    <a:fld id="{E5FD118F-FBE1-4712-9B8A-D6B79192950F}" type="VALUE">
                      <a:rPr lang="en-US" sz="1500" baseline="0"/>
                      <a:pPr/>
                      <a:t>[VALUE]</a:t>
                    </a:fld>
                    <a:r>
                      <a:rPr lang="en-US" sz="1500" baseline="0" dirty="0"/>
                      <a:t>, </a:t>
                    </a:r>
                    <a:fld id="{A14F9E6E-3E53-42B1-B162-39457E8A2659}" type="PERCENTAGE">
                      <a:rPr lang="en-US" sz="1500" baseline="0"/>
                      <a:pPr/>
                      <a:t>[PERCENTAGE]</a:t>
                    </a:fld>
                    <a:endParaRPr lang="en-US" sz="1500" baseline="0" dirty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22386531840043"/>
                      <c:h val="0.1874093053466358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E5E-4CF5-9593-39253FC5DE89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Sheet1!$A$6:$A$9</c:f>
              <c:strCache>
                <c:ptCount val="4"/>
                <c:pt idx="0">
                  <c:v>Stationary Combustion</c:v>
                </c:pt>
                <c:pt idx="1">
                  <c:v>Mobile Combustion</c:v>
                </c:pt>
                <c:pt idx="2">
                  <c:v>Purchased Electricity</c:v>
                </c:pt>
                <c:pt idx="3">
                  <c:v>Contracted Waste (Landfill)</c:v>
                </c:pt>
              </c:strCache>
            </c:strRef>
          </c:cat>
          <c:val>
            <c:numRef>
              <c:f>Sheet1!$B$6:$B$9</c:f>
              <c:numCache>
                <c:formatCode>General</c:formatCode>
                <c:ptCount val="4"/>
                <c:pt idx="0">
                  <c:v>35.225999999999999</c:v>
                </c:pt>
                <c:pt idx="1">
                  <c:v>131.24700000000001</c:v>
                </c:pt>
                <c:pt idx="2">
                  <c:v>51.65</c:v>
                </c:pt>
                <c:pt idx="3">
                  <c:v>84.1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E5E-4CF5-9593-39253FC5DE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6D0213C-425E-4820-8C92-153F7AFEFB88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DEF1F79-1884-4A8A-BE53-EDA20159E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764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DECC742-161D-49D9-AD97-19CB89E0732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601788" y="2524125"/>
            <a:ext cx="914400" cy="914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41B26-B4DC-4D7E-9810-1F361BB1B8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058" y="2404534"/>
            <a:ext cx="9737125" cy="1646302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West Pikeland Township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Summary of Carbon Emissions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7E18E3-5309-4928-A791-2764DFCFCC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 the Calendar Year 2019</a:t>
            </a:r>
          </a:p>
          <a:p>
            <a:r>
              <a:rPr lang="en-US" dirty="0"/>
              <a:t>Prepared by:  Donna D. Switzer, CHMM, CPEA, CSR-P</a:t>
            </a:r>
          </a:p>
          <a:p>
            <a:r>
              <a:rPr lang="en-US" dirty="0"/>
              <a:t>March 2020</a:t>
            </a:r>
            <a:r>
              <a:rPr lang="en-US"/>
              <a:t>, Updated Jan 2021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5A65A6-E86A-4A1E-9184-C4BEC539FD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04" y="5697135"/>
            <a:ext cx="2765801" cy="7245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EBD16-684B-49DC-BFAC-C7CB063F6C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1219" y="5982309"/>
            <a:ext cx="1284477" cy="72457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83F671E-889A-4923-BBC7-CFF06EB04522}"/>
              </a:ext>
            </a:extLst>
          </p:cNvPr>
          <p:cNvSpPr txBox="1"/>
          <p:nvPr/>
        </p:nvSpPr>
        <p:spPr>
          <a:xfrm>
            <a:off x="146304" y="6421712"/>
            <a:ext cx="35711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www.beyondcompliance.consulting</a:t>
            </a:r>
          </a:p>
        </p:txBody>
      </p:sp>
    </p:spTree>
    <p:extLst>
      <p:ext uri="{BB962C8B-B14F-4D97-AF65-F5344CB8AC3E}">
        <p14:creationId xmlns:p14="http://schemas.microsoft.com/office/powerpoint/2010/main" val="1049070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BEAB9DA-0E8F-4D14-AC23-178BF0391DF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54" y="268287"/>
            <a:ext cx="8478520" cy="63214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189661B-C316-48E4-A9E0-3934D139961F}"/>
              </a:ext>
            </a:extLst>
          </p:cNvPr>
          <p:cNvSpPr txBox="1"/>
          <p:nvPr/>
        </p:nvSpPr>
        <p:spPr>
          <a:xfrm>
            <a:off x="9835978" y="5239265"/>
            <a:ext cx="222922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i="1" dirty="0"/>
              <a:t>Although this pictogram refers to Federal agency, it is applicable to Municipal government as well</a:t>
            </a:r>
          </a:p>
        </p:txBody>
      </p:sp>
    </p:spTree>
    <p:extLst>
      <p:ext uri="{BB962C8B-B14F-4D97-AF65-F5344CB8AC3E}">
        <p14:creationId xmlns:p14="http://schemas.microsoft.com/office/powerpoint/2010/main" val="3370398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52B4A-DDDC-4F26-A3C1-F30D86AAE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Data, Calendar Year 2019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346E9A-B65C-47E2-8288-86D127877A8E}"/>
              </a:ext>
            </a:extLst>
          </p:cNvPr>
          <p:cNvSpPr txBox="1"/>
          <p:nvPr/>
        </p:nvSpPr>
        <p:spPr>
          <a:xfrm>
            <a:off x="3382028" y="6248400"/>
            <a:ext cx="34492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/>
              <a:t>Total GHG Emissions 302 Tons CO</a:t>
            </a:r>
            <a:r>
              <a:rPr lang="en-US" sz="1500" baseline="-25000" dirty="0"/>
              <a:t>2</a:t>
            </a:r>
            <a:r>
              <a:rPr lang="en-US" sz="1500" dirty="0"/>
              <a:t>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E82530A-D9CE-4285-AA3E-D8BB05A9C3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2067197"/>
              </p:ext>
            </p:extLst>
          </p:nvPr>
        </p:nvGraphicFramePr>
        <p:xfrm>
          <a:off x="1164921" y="1427967"/>
          <a:ext cx="8109081" cy="4820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1128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50533-C807-48C3-B050-3EFC10710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Data Detail (2019)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CE430-0F68-44A7-B058-230A1B790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581483" cy="3880773"/>
          </a:xfrm>
        </p:spPr>
        <p:txBody>
          <a:bodyPr>
            <a:normAutofit/>
          </a:bodyPr>
          <a:lstStyle/>
          <a:p>
            <a:r>
              <a:rPr lang="en-US" dirty="0"/>
              <a:t>8,540 gallons of gasoline purchased for police fleet</a:t>
            </a:r>
          </a:p>
          <a:p>
            <a:r>
              <a:rPr lang="en-US" dirty="0"/>
              <a:t>120,357 kilowatt hours purchased from PECO (FYI - my house used ~1,600 kwh in Dec)</a:t>
            </a:r>
          </a:p>
          <a:p>
            <a:pPr lvl="1"/>
            <a:r>
              <a:rPr lang="en-US" dirty="0"/>
              <a:t>Township Building</a:t>
            </a:r>
          </a:p>
          <a:p>
            <a:pPr lvl="1"/>
            <a:r>
              <a:rPr lang="en-US" dirty="0"/>
              <a:t>Pine Creek</a:t>
            </a:r>
          </a:p>
          <a:p>
            <a:pPr lvl="1"/>
            <a:r>
              <a:rPr lang="en-US" dirty="0"/>
              <a:t>Palmer House</a:t>
            </a:r>
          </a:p>
          <a:p>
            <a:pPr lvl="1"/>
            <a:r>
              <a:rPr lang="en-US" dirty="0"/>
              <a:t>Traffic Light</a:t>
            </a:r>
          </a:p>
          <a:p>
            <a:r>
              <a:rPr lang="en-US" dirty="0"/>
              <a:t>272 tons of waste disposed (single stream recycled about the same amount)</a:t>
            </a:r>
          </a:p>
          <a:p>
            <a:r>
              <a:rPr lang="en-US" dirty="0"/>
              <a:t>23,450 miles traveled by employees (commuting and for business)</a:t>
            </a:r>
          </a:p>
          <a:p>
            <a:r>
              <a:rPr lang="en-US" dirty="0"/>
              <a:t>5,000 gallons gasoline purchased for landscaping/snow removal (assumed)</a:t>
            </a:r>
          </a:p>
          <a:p>
            <a:pPr lvl="1"/>
            <a:r>
              <a:rPr lang="en-US" dirty="0"/>
              <a:t>This is the weakest link</a:t>
            </a:r>
          </a:p>
        </p:txBody>
      </p:sp>
    </p:spTree>
    <p:extLst>
      <p:ext uri="{BB962C8B-B14F-4D97-AF65-F5344CB8AC3E}">
        <p14:creationId xmlns:p14="http://schemas.microsoft.com/office/powerpoint/2010/main" val="1333041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98E04-F4B4-4444-A097-E3A3C5CA2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CB264-7D21-48B3-BCBC-72FF914CD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Mobile sources are by far the biggest source of carbon emissions for the Township</a:t>
            </a:r>
          </a:p>
          <a:p>
            <a:r>
              <a:rPr lang="en-US" dirty="0"/>
              <a:t>Emissions from stationary sources can be reduced by converting from No. 2 fuel oil to natural gas to heat the buildings</a:t>
            </a:r>
          </a:p>
          <a:p>
            <a:r>
              <a:rPr lang="en-US" dirty="0"/>
              <a:t>Carbon savings from recycling waste vs landfilling waste</a:t>
            </a:r>
          </a:p>
          <a:p>
            <a:r>
              <a:rPr lang="en-US" dirty="0"/>
              <a:t>Emissions from purchased electricity can be reduced by utilizing non-fossil fuel renewable energy sources</a:t>
            </a:r>
          </a:p>
          <a:p>
            <a:pPr lvl="1"/>
            <a:r>
              <a:rPr lang="en-US" dirty="0"/>
              <a:t>Purchase energy from renewal sources as an interim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094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A0FBD-1011-4592-BAEC-86DB48E67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C717D-65B7-4170-A0F3-18B31249F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Calculations, emissions factors, and global warming potential are based on the World Resources Institute Greenhouse Gas Protocol</a:t>
            </a:r>
          </a:p>
          <a:p>
            <a:r>
              <a:rPr lang="en-US" dirty="0"/>
              <a:t>Assumptions were made about public works fuel usage, due to lack of data</a:t>
            </a:r>
          </a:p>
          <a:p>
            <a:r>
              <a:rPr lang="en-US" dirty="0"/>
              <a:t>Electricity Purchased emissions were derived from location based calculations (</a:t>
            </a:r>
            <a:r>
              <a:rPr lang="en-US" dirty="0" err="1"/>
              <a:t>eGrid</a:t>
            </a:r>
            <a:r>
              <a:rPr lang="en-US" dirty="0"/>
              <a:t> subregion </a:t>
            </a:r>
            <a:r>
              <a:rPr lang="en-US"/>
              <a:t>RFC East)</a:t>
            </a:r>
            <a:endParaRPr lang="en-US" dirty="0"/>
          </a:p>
          <a:p>
            <a:r>
              <a:rPr lang="en-US" dirty="0"/>
              <a:t>Electricity and fuel use were obtained from receipts maintained in the Township business records</a:t>
            </a:r>
          </a:p>
          <a:p>
            <a:r>
              <a:rPr lang="en-US" dirty="0"/>
              <a:t>Employee commute and business travel information was obtained through Township employee interview</a:t>
            </a:r>
          </a:p>
          <a:p>
            <a:r>
              <a:rPr lang="en-US" dirty="0"/>
              <a:t>Emissions are listed in CO</a:t>
            </a:r>
            <a:r>
              <a:rPr lang="en-US" baseline="-25000" dirty="0"/>
              <a:t>2</a:t>
            </a:r>
            <a:r>
              <a:rPr lang="en-US" dirty="0"/>
              <a:t> equivalent (CO</a:t>
            </a:r>
            <a:r>
              <a:rPr lang="en-US" baseline="-25000" dirty="0"/>
              <a:t>2</a:t>
            </a:r>
            <a:r>
              <a:rPr lang="en-US" dirty="0"/>
              <a:t>e), the universal unit of measurement to indicate the global warming potential (GWP) of each greenhouse gas, expressed in terms of the GWP of one unit of carbon dioxide </a:t>
            </a:r>
          </a:p>
        </p:txBody>
      </p:sp>
    </p:spTree>
    <p:extLst>
      <p:ext uri="{BB962C8B-B14F-4D97-AF65-F5344CB8AC3E}">
        <p14:creationId xmlns:p14="http://schemas.microsoft.com/office/powerpoint/2010/main" val="400026175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266</TotalTime>
  <Words>351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</vt:lpstr>
      <vt:lpstr>West Pikeland Township Summary of Carbon Emissions</vt:lpstr>
      <vt:lpstr>PowerPoint Presentation</vt:lpstr>
      <vt:lpstr>Summary Data, Calendar Year 2019</vt:lpstr>
      <vt:lpstr>More Data Detail (2019)</vt:lpstr>
      <vt:lpstr>Opportunities</vt:lpstr>
      <vt:lpstr>About the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Sustainability Like Gourmet Food?</dc:title>
  <dc:creator>DonnaSwitzer</dc:creator>
  <cp:lastModifiedBy>donna@becompllc.com</cp:lastModifiedBy>
  <cp:revision>36</cp:revision>
  <cp:lastPrinted>2020-03-03T20:26:35Z</cp:lastPrinted>
  <dcterms:created xsi:type="dcterms:W3CDTF">2018-08-29T16:29:39Z</dcterms:created>
  <dcterms:modified xsi:type="dcterms:W3CDTF">2021-02-03T01:52:17Z</dcterms:modified>
</cp:coreProperties>
</file>