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8" r:id="rId12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34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34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Opening: we face a decision about the future home of our police and administrative functions. This deck lays out three options and evaluates each one not just for today, but at the 5- and 15-year horizons.</a:t>
            </a: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" name="Google Shape;22;p3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quick map of the three choices before we go deep on each. Option 3 is highlighted in gold as the most expansive opportunity, but each gets a fair hearing.</a:t>
            </a:r>
            <a:endParaRPr/>
          </a:p>
        </p:txBody>
      </p:sp>
      <p:sp>
        <p:nvSpPr>
          <p:cNvPr id="23" name="Google Shape;23;p3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4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5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5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6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6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is the synthesis slide. Read down each column to see how an option plays out over time. Option 3 carries advantages across all three horizons.</a:t>
            </a:r>
            <a:endParaRPr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871538"/>
            <a:ext cx="4181475" cy="2352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7" name="Google Shape;237;p8:notes"/>
          <p:cNvSpPr txBox="1">
            <a:spLocks noGrp="1"/>
          </p:cNvSpPr>
          <p:nvPr>
            <p:ph type="body" idx="1"/>
          </p:nvPr>
        </p:nvSpPr>
        <p:spPr>
          <a:xfrm>
            <a:off x="701040" y="3355419"/>
            <a:ext cx="5608320" cy="2745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Close on the destination, not just the decision. Tie the strongest 15-year themes together and pose the guiding question back to the board.</a:t>
            </a:r>
            <a:endParaRPr/>
          </a:p>
        </p:txBody>
      </p:sp>
      <p:sp>
        <p:nvSpPr>
          <p:cNvPr id="238" name="Google Shape;238;p8:notes"/>
          <p:cNvSpPr txBox="1">
            <a:spLocks noGrp="1"/>
          </p:cNvSpPr>
          <p:nvPr>
            <p:ph type="sldNum" idx="12"/>
          </p:nvPr>
        </p:nvSpPr>
        <p:spPr>
          <a:xfrm>
            <a:off x="3970938" y="6622475"/>
            <a:ext cx="3037840" cy="34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CDCDD-793A-B33C-C3C5-5772B6D3F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E2C94-B056-0652-116A-CF1B3761A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2F4B1-2B11-8E10-4E1E-4BAE3554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2D234-0CFD-4C30-873F-2BD5233BC44C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7F0BA-8F5D-3335-01C9-35759EF9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4B02A-51CC-F938-4C6D-315EE3A7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637-235A-4835-B639-25BBD3EF2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1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43D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548640" y="1371600"/>
            <a:ext cx="11094415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C49A45"/>
                </a:solidFill>
                <a:latin typeface="Calibri"/>
                <a:ea typeface="Calibri"/>
                <a:cs typeface="Calibri"/>
                <a:sym typeface="Calibri"/>
              </a:rPr>
              <a:t>WEST PIKELAND TOWNSHIP  ·  BOARD OF SUPERVISORS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548640" y="1828800"/>
            <a:ext cx="877824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Century Schoolbook"/>
              <a:buNone/>
            </a:pPr>
            <a:r>
              <a:rPr lang="en-US" sz="46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Vision for our Police &amp;</a:t>
            </a:r>
            <a:endParaRPr sz="4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Century Schoolbook"/>
              <a:buNone/>
            </a:pPr>
            <a:r>
              <a:rPr lang="en-US" sz="46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Administration </a:t>
            </a:r>
            <a:r>
              <a:rPr lang="en-US" sz="4600" b="1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Facility</a:t>
            </a:r>
            <a:endParaRPr sz="4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548640" y="3794760"/>
            <a:ext cx="7680960" cy="82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7D2E6"/>
              </a:buClr>
              <a:buSzPts val="1800"/>
              <a:buFont typeface="Calibri"/>
              <a:buNone/>
            </a:pPr>
            <a:r>
              <a:rPr lang="en-US" sz="1800" b="0" i="0" u="none" strike="noStrike" cap="none" dirty="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Three strategic options — and what each means for </a:t>
            </a:r>
            <a:r>
              <a:rPr lang="en-US" sz="1800" dirty="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our </a:t>
            </a:r>
            <a:r>
              <a:rPr lang="en-US" sz="1800" b="0" i="0" u="none" strike="noStrike" cap="none" dirty="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township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" name="Google Shape;19;p3"/>
          <p:cNvPicPr preferRelativeResize="0"/>
          <p:nvPr/>
        </p:nvPicPr>
        <p:blipFill rotWithShape="1">
          <a:blip r:embed="rId3">
            <a:alphaModFix/>
          </a:blip>
          <a:srcRect t="3626" r="1681" b="3160"/>
          <a:stretch/>
        </p:blipFill>
        <p:spPr>
          <a:xfrm>
            <a:off x="8402450" y="1645925"/>
            <a:ext cx="1933800" cy="19227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548650" y="1914750"/>
            <a:ext cx="3423900" cy="3711300"/>
          </a:xfrm>
          <a:prstGeom prst="roundRect">
            <a:avLst>
              <a:gd name="adj" fmla="val 2671"/>
            </a:avLst>
          </a:prstGeom>
          <a:solidFill>
            <a:srgbClr val="FFFFFF"/>
          </a:solidFill>
          <a:ln w="15875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1620469" y="2331720"/>
            <a:ext cx="1280160" cy="1280160"/>
          </a:xfrm>
          <a:prstGeom prst="ellipse">
            <a:avLst/>
          </a:prstGeom>
          <a:solidFill>
            <a:srgbClr val="3E5C84"/>
          </a:solidFill>
          <a:ln>
            <a:noFill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" name="Google Shape;27;p4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13382" y="2624328"/>
            <a:ext cx="694944" cy="694944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4"/>
          <p:cNvSpPr/>
          <p:nvPr/>
        </p:nvSpPr>
        <p:spPr>
          <a:xfrm>
            <a:off x="3103778" y="2148840"/>
            <a:ext cx="548640" cy="548640"/>
          </a:xfrm>
          <a:prstGeom prst="ellipse">
            <a:avLst/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3103778" y="214884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"/>
              <a:buFont typeface="Century Schoolbook"/>
              <a:buNone/>
            </a:pPr>
            <a:r>
              <a:rPr lang="en-US" sz="156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1</a:t>
            </a: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14705" y="3840480"/>
            <a:ext cx="2692298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E5C84"/>
              </a:buClr>
              <a:buSzPts val="1200"/>
              <a:buFont typeface="Calibri"/>
              <a:buNone/>
            </a:pPr>
            <a:r>
              <a:rPr lang="en-US" sz="1200" b="1" i="0" u="none" strike="noStrike" cap="none">
                <a:solidFill>
                  <a:srgbClr val="3E5C84"/>
                </a:solidFill>
                <a:latin typeface="Calibri"/>
                <a:ea typeface="Calibri"/>
                <a:cs typeface="Calibri"/>
                <a:sym typeface="Calibri"/>
              </a:rPr>
              <a:t>OPTION 1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823265" y="4114800"/>
            <a:ext cx="287517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 dirty="0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Rebuild on the</a:t>
            </a:r>
            <a:endParaRPr sz="2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 dirty="0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Current Site</a:t>
            </a:r>
            <a:endParaRPr sz="2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960425" y="5029200"/>
            <a:ext cx="26010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350"/>
              <a:buFont typeface="Calibri"/>
              <a:buNone/>
            </a:pPr>
            <a:r>
              <a:rPr lang="en-US" sz="1350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Demolish</a:t>
            </a:r>
            <a:r>
              <a:rPr lang="en-US" sz="1350" b="0" i="0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 and rebuild new </a:t>
            </a:r>
            <a:r>
              <a:rPr lang="en-US" sz="1350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station </a:t>
            </a:r>
            <a:r>
              <a:rPr lang="en-US" sz="1350" b="0" i="0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in our existing location.</a:t>
            </a:r>
            <a:endParaRPr sz="13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4383939" y="1914750"/>
            <a:ext cx="3423900" cy="3711300"/>
          </a:xfrm>
          <a:prstGeom prst="roundRect">
            <a:avLst>
              <a:gd name="adj" fmla="val 2671"/>
            </a:avLst>
          </a:prstGeom>
          <a:solidFill>
            <a:srgbClr val="FFFFFF"/>
          </a:solidFill>
          <a:ln w="15875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4"/>
          <p:cNvSpPr/>
          <p:nvPr/>
        </p:nvSpPr>
        <p:spPr>
          <a:xfrm>
            <a:off x="5455768" y="2331720"/>
            <a:ext cx="1280160" cy="1280160"/>
          </a:xfrm>
          <a:prstGeom prst="ellipse">
            <a:avLst/>
          </a:prstGeom>
          <a:solidFill>
            <a:srgbClr val="38761D"/>
          </a:solidFill>
          <a:ln>
            <a:noFill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5" name="Google Shape;35;p4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48376" y="2624328"/>
            <a:ext cx="694944" cy="694944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4"/>
          <p:cNvSpPr/>
          <p:nvPr/>
        </p:nvSpPr>
        <p:spPr>
          <a:xfrm>
            <a:off x="6939077" y="2148840"/>
            <a:ext cx="548640" cy="548640"/>
          </a:xfrm>
          <a:prstGeom prst="ellipse">
            <a:avLst/>
          </a:prstGeom>
          <a:solidFill>
            <a:srgbClr val="38761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6939052" y="2148803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"/>
              <a:buFont typeface="Century Schoolbook"/>
              <a:buNone/>
            </a:pPr>
            <a:r>
              <a:rPr lang="en-US" sz="156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2</a:t>
            </a: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4749698" y="3840480"/>
            <a:ext cx="2692298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E5C84"/>
              </a:buClr>
              <a:buSzPts val="1200"/>
              <a:buFont typeface="Calibri"/>
              <a:buNone/>
            </a:pPr>
            <a:r>
              <a:rPr lang="en-US" sz="12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OPTION 2</a:t>
            </a:r>
            <a:endParaRPr sz="1200" b="0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4658258" y="4114800"/>
            <a:ext cx="287517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Build New at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Walnut Lane Park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4795418" y="5029200"/>
            <a:ext cx="26010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350"/>
              <a:buFont typeface="Calibri"/>
              <a:buNone/>
            </a:pPr>
            <a:r>
              <a:rPr lang="en-US" sz="1350" b="0" i="0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Construct a new facility on township parkland, beside public works.</a:t>
            </a:r>
            <a:endParaRPr sz="13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8219229" y="1914750"/>
            <a:ext cx="3423900" cy="3711300"/>
          </a:xfrm>
          <a:prstGeom prst="roundRect">
            <a:avLst>
              <a:gd name="adj" fmla="val 2671"/>
            </a:avLst>
          </a:prstGeom>
          <a:solidFill>
            <a:srgbClr val="FFFFFF"/>
          </a:solidFill>
          <a:ln w="15875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4"/>
          <p:cNvSpPr/>
          <p:nvPr/>
        </p:nvSpPr>
        <p:spPr>
          <a:xfrm>
            <a:off x="9291066" y="2331720"/>
            <a:ext cx="1280160" cy="1280160"/>
          </a:xfrm>
          <a:prstGeom prst="ellipse">
            <a:avLst/>
          </a:prstGeom>
          <a:solidFill>
            <a:srgbClr val="C49A45"/>
          </a:solidFill>
          <a:ln>
            <a:noFill/>
          </a:ln>
          <a:effectLst>
            <a:outerShdw blurRad="114300" dist="38100" dir="5400000" algn="bl" rotWithShape="0">
              <a:srgbClr val="9AA6BC">
                <a:alpha val="2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" name="Google Shape;43;p4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583674" y="2624328"/>
            <a:ext cx="694944" cy="694944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4"/>
          <p:cNvSpPr/>
          <p:nvPr/>
        </p:nvSpPr>
        <p:spPr>
          <a:xfrm>
            <a:off x="10774375" y="2148840"/>
            <a:ext cx="548640" cy="548640"/>
          </a:xfrm>
          <a:prstGeom prst="ellipse">
            <a:avLst/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4"/>
          <p:cNvSpPr/>
          <p:nvPr/>
        </p:nvSpPr>
        <p:spPr>
          <a:xfrm>
            <a:off x="10774375" y="2148840"/>
            <a:ext cx="54864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60"/>
              <a:buFont typeface="Century Schoolbook"/>
              <a:buNone/>
            </a:pPr>
            <a:r>
              <a:rPr lang="en-US" sz="156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3</a:t>
            </a:r>
            <a:endParaRPr sz="156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8584997" y="3840480"/>
            <a:ext cx="2692298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200"/>
              <a:buFont typeface="Calibri"/>
              <a:buNone/>
            </a:pPr>
            <a:r>
              <a:rPr lang="en-US" sz="1200" b="1" i="0" u="none" strike="noStrike" cap="none">
                <a:solidFill>
                  <a:srgbClr val="C49A45"/>
                </a:solidFill>
                <a:latin typeface="Calibri"/>
                <a:ea typeface="Calibri"/>
                <a:cs typeface="Calibri"/>
                <a:sym typeface="Calibri"/>
              </a:rPr>
              <a:t>OPTION 3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8493557" y="4114800"/>
            <a:ext cx="287517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Repurpose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243D"/>
              </a:buClr>
              <a:buSzPts val="2100"/>
              <a:buFont typeface="Century Schoolbook"/>
              <a:buNone/>
            </a:pPr>
            <a:r>
              <a:rPr lang="en-US" sz="2100" b="1" i="0" u="none" strike="noStrike" cap="none">
                <a:solidFill>
                  <a:srgbClr val="16243D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1001 Kimberton Rd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8630717" y="5029200"/>
            <a:ext cx="26010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350"/>
              <a:buFont typeface="Calibri"/>
              <a:buNone/>
            </a:pPr>
            <a:r>
              <a:rPr lang="en-US" sz="135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Purchase &amp; a</a:t>
            </a:r>
            <a:r>
              <a:rPr lang="en-US" sz="1350" b="0" i="0" u="none" strike="noStrike" cap="none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dapt an existing building into </a:t>
            </a:r>
            <a:r>
              <a:rPr lang="en-US" sz="135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our new municipal hub</a:t>
            </a:r>
            <a:r>
              <a:rPr lang="en-US" sz="1350" b="0" i="0" u="none" strike="noStrike" cap="none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538228" y="5733789"/>
            <a:ext cx="6903768" cy="92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450"/>
              <a:buFont typeface="Calibri"/>
              <a:buNone/>
            </a:pPr>
            <a:r>
              <a:rPr lang="en-US" sz="1650" b="1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We weigh </a:t>
            </a:r>
            <a:r>
              <a:rPr lang="en-US" sz="1650" b="1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650" b="1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options now and in the future.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450"/>
              <a:buFont typeface="Calibri"/>
              <a:buNone/>
            </a:pPr>
            <a:r>
              <a:rPr lang="en-US" sz="1650" b="1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All options are being assessed with the expectation to remail T</a:t>
            </a:r>
            <a:r>
              <a:rPr lang="en-US" sz="1650" b="1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ax Neutral.</a:t>
            </a:r>
            <a:endParaRPr sz="16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8275380" y="5972111"/>
            <a:ext cx="1554600" cy="420600"/>
          </a:xfrm>
          <a:prstGeom prst="roundRect">
            <a:avLst>
              <a:gd name="adj" fmla="val 50000"/>
            </a:avLst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8219229" y="5980689"/>
            <a:ext cx="1554600" cy="4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</a:t>
            </a: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10271395" y="5974342"/>
            <a:ext cx="1554600" cy="420600"/>
          </a:xfrm>
          <a:prstGeom prst="roundRect">
            <a:avLst>
              <a:gd name="adj" fmla="val 50000"/>
            </a:avLst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9611657" y="5972111"/>
            <a:ext cx="1554600" cy="4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10271395" y="5972111"/>
            <a:ext cx="1554600" cy="4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5+ YEARS</a:t>
            </a: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4"/>
          <p:cNvSpPr/>
          <p:nvPr/>
        </p:nvSpPr>
        <p:spPr>
          <a:xfrm>
            <a:off x="548678" y="425190"/>
            <a:ext cx="110943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3400"/>
              <a:buFont typeface="Century Schoolbook"/>
              <a:buNone/>
            </a:pPr>
            <a:r>
              <a:rPr lang="en-US" sz="3400" b="1" i="0" u="none" strike="noStrike" cap="none" dirty="0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The Decision Before Us</a:t>
            </a:r>
            <a:endParaRPr sz="3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548678" y="1110990"/>
            <a:ext cx="104241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550"/>
              <a:buFont typeface="Calibri"/>
              <a:buNone/>
            </a:pPr>
            <a:r>
              <a:rPr lang="en-US" sz="1550" b="0" i="0" u="none" strike="noStrike" cap="none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Our current police facility is </a:t>
            </a:r>
            <a:r>
              <a:rPr lang="en-US" sz="155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outdated and ill equipped to serve our community and police force. </a:t>
            </a:r>
            <a:r>
              <a:rPr lang="en-US" sz="1550" b="0" i="0" u="none" strike="noStrike" cap="none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The choice we make now will shape township services, our historic village, and </a:t>
            </a:r>
            <a:r>
              <a:rPr lang="en-US" sz="155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our township character for a generation</a:t>
            </a:r>
            <a:r>
              <a:rPr lang="en-US" sz="1550" b="0" i="0" u="none" strike="noStrike" cap="none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5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68;p5">
            <a:extLst>
              <a:ext uri="{FF2B5EF4-FFF2-40B4-BE49-F238E27FC236}">
                <a16:creationId xmlns:a16="http://schemas.microsoft.com/office/drawing/2014/main" id="{AFF3A6C1-DF99-FA6A-939A-AF99F7516790}"/>
              </a:ext>
            </a:extLst>
          </p:cNvPr>
          <p:cNvSpPr/>
          <p:nvPr/>
        </p:nvSpPr>
        <p:spPr>
          <a:xfrm>
            <a:off x="6096000" y="1475506"/>
            <a:ext cx="5386205" cy="5039954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" name="Google Shape;63;p5"/>
          <p:cNvSpPr/>
          <p:nvPr/>
        </p:nvSpPr>
        <p:spPr>
          <a:xfrm>
            <a:off x="548640" y="457200"/>
            <a:ext cx="713232" cy="713232"/>
          </a:xfrm>
          <a:prstGeom prst="ellipse">
            <a:avLst/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548640" y="457200"/>
            <a:ext cx="71323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28"/>
              <a:buFont typeface="Century Schoolbook"/>
              <a:buNone/>
            </a:pPr>
            <a:r>
              <a:rPr lang="en-US" sz="2028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1</a:t>
            </a:r>
            <a:endParaRPr sz="2028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1463040" y="4572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E5C84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3E5C84"/>
                </a:solidFill>
                <a:latin typeface="Calibri"/>
                <a:ea typeface="Calibri"/>
                <a:cs typeface="Calibri"/>
                <a:sym typeface="Calibri"/>
              </a:rPr>
              <a:t>OPTION 1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2328278" y="467741"/>
            <a:ext cx="1024128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2800"/>
              <a:buFont typeface="Century Schoolbook"/>
              <a:buNone/>
            </a:pPr>
            <a:r>
              <a:rPr lang="en-US" sz="2800" b="1" i="0" u="none" strike="noStrike" cap="none" dirty="0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Rebuild on the Current Site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800100" y="1109746"/>
            <a:ext cx="11094415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450"/>
              <a:buFont typeface="Calibri"/>
              <a:buNone/>
            </a:pPr>
            <a:r>
              <a:rPr lang="en-US" sz="1450" b="0" i="1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Tear down and rebuild in place — staying put, while accepting a long and disruptive construction period.</a:t>
            </a:r>
            <a:endParaRPr sz="14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487795" y="1475506"/>
            <a:ext cx="5340883" cy="5039954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" name="Google Shape;69;p5"/>
          <p:cNvSpPr/>
          <p:nvPr/>
        </p:nvSpPr>
        <p:spPr>
          <a:xfrm>
            <a:off x="697910" y="1592411"/>
            <a:ext cx="4920652" cy="420624"/>
          </a:xfrm>
          <a:prstGeom prst="roundRect">
            <a:avLst>
              <a:gd name="adj" fmla="val 50000"/>
            </a:avLst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" name="Google Shape;70;p5"/>
          <p:cNvSpPr/>
          <p:nvPr/>
        </p:nvSpPr>
        <p:spPr>
          <a:xfrm>
            <a:off x="430588" y="1583233"/>
            <a:ext cx="5016476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8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1051560" y="2496312"/>
            <a:ext cx="2779776" cy="3035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6341897" y="1586913"/>
            <a:ext cx="5120457" cy="420624"/>
          </a:xfrm>
          <a:prstGeom prst="roundRect">
            <a:avLst>
              <a:gd name="adj" fmla="val 50000"/>
            </a:avLst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6363527" y="1592411"/>
            <a:ext cx="4934317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8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5+ YEARS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4852264" y="2496311"/>
            <a:ext cx="2779776" cy="1142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4852264" y="2779776"/>
            <a:ext cx="2779776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4852264" y="3080974"/>
            <a:ext cx="27798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8652967" y="3639303"/>
            <a:ext cx="27798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136351" y="6444544"/>
            <a:ext cx="5029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050"/>
              <a:buFont typeface="Calibri"/>
              <a:buNone/>
            </a:pPr>
            <a:endParaRPr sz="10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7442D6-9643-3D62-5A07-427CD79DFE94}"/>
              </a:ext>
            </a:extLst>
          </p:cNvPr>
          <p:cNvSpPr txBox="1"/>
          <p:nvPr/>
        </p:nvSpPr>
        <p:spPr>
          <a:xfrm>
            <a:off x="697910" y="2237366"/>
            <a:ext cx="50164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New trailer site pad required to be installed (and removed?) at Walnut Lane Park</a:t>
            </a:r>
            <a:endParaRPr lang="en-US"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Extended police operations from temporary trailers (current estimate 18-24 months)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Police must relocate twice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Anticipated loan amount $1 million</a:t>
            </a:r>
          </a:p>
          <a:p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468CDA-FA82-49B8-4573-E5110B6AB22C}"/>
              </a:ext>
            </a:extLst>
          </p:cNvPr>
          <p:cNvSpPr txBox="1"/>
          <p:nvPr/>
        </p:nvSpPr>
        <p:spPr>
          <a:xfrm>
            <a:off x="8345271" y="2709068"/>
            <a:ext cx="32523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1B2436"/>
              </a:buClr>
              <a:buSzPts val="1100"/>
            </a:pPr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1B2436"/>
              </a:buClr>
              <a:buSzPts val="1100"/>
            </a:pPr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656DBC-616C-E5A2-F86B-0600C614B5BB}"/>
              </a:ext>
            </a:extLst>
          </p:cNvPr>
          <p:cNvSpPr txBox="1"/>
          <p:nvPr/>
        </p:nvSpPr>
        <p:spPr>
          <a:xfrm>
            <a:off x="6341897" y="2118944"/>
            <a:ext cx="50403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Continues our presence in the historic village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Keeps police and municipal administration in one consistent location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Allow police to pursue accreditation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Cruisers parked in upper lot; slower access to main roads – fewer parking spaces for Village events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Township locked into an aging building: roof, HVAC, mechanicals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Impedes growth of the Arts in the Village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/>
          <p:nvPr/>
        </p:nvSpPr>
        <p:spPr>
          <a:xfrm>
            <a:off x="473210" y="58565"/>
            <a:ext cx="713232" cy="713232"/>
          </a:xfrm>
          <a:prstGeom prst="ellipse">
            <a:avLst/>
          </a:prstGeom>
          <a:solidFill>
            <a:srgbClr val="38761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6"/>
          <p:cNvSpPr/>
          <p:nvPr/>
        </p:nvSpPr>
        <p:spPr>
          <a:xfrm>
            <a:off x="473210" y="58565"/>
            <a:ext cx="713100" cy="7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28"/>
              <a:buFont typeface="Century Schoolbook"/>
              <a:buNone/>
            </a:pPr>
            <a:r>
              <a:rPr lang="en-US" sz="2028" b="1" i="0" u="none" strike="noStrike" cap="none" dirty="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2</a:t>
            </a:r>
            <a:endParaRPr sz="202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1463040" y="280702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3E5C84"/>
              </a:buClr>
              <a:buSzPts val="1250"/>
              <a:buFont typeface="Calibri"/>
              <a:buNone/>
            </a:pPr>
            <a:r>
              <a:rPr lang="en-US" sz="1250" b="1" i="0" u="none" strike="noStrike" cap="none" dirty="0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OPTION 2</a:t>
            </a:r>
            <a:endParaRPr sz="1250" b="0" i="0" u="none" strike="noStrike" cap="none" dirty="0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2499360" y="166402"/>
            <a:ext cx="1024128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2800"/>
              <a:buFont typeface="Century Schoolbook"/>
              <a:buNone/>
            </a:pPr>
            <a:r>
              <a:rPr lang="en-US" sz="2800" b="1" i="0" u="none" strike="noStrike" cap="none" dirty="0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Build New at Walnut Lane Park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494546" y="736665"/>
            <a:ext cx="11094415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450"/>
              <a:buFont typeface="Calibri"/>
              <a:buNone/>
            </a:pPr>
            <a:r>
              <a:rPr lang="en-US" sz="1450" b="0" i="1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Construct a new facility on township parkland, forming a municipal campus beside the existing public works buildings.</a:t>
            </a:r>
            <a:endParaRPr sz="14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459400" y="1599884"/>
            <a:ext cx="5428642" cy="5030707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6"/>
          <p:cNvSpPr/>
          <p:nvPr/>
        </p:nvSpPr>
        <p:spPr>
          <a:xfrm>
            <a:off x="737622" y="1108138"/>
            <a:ext cx="5077430" cy="420624"/>
          </a:xfrm>
          <a:prstGeom prst="roundRect">
            <a:avLst>
              <a:gd name="adj" fmla="val 50000"/>
            </a:avLst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6"/>
          <p:cNvSpPr/>
          <p:nvPr/>
        </p:nvSpPr>
        <p:spPr>
          <a:xfrm>
            <a:off x="1463040" y="1113185"/>
            <a:ext cx="31638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2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6123634" y="1119175"/>
            <a:ext cx="5512215" cy="5458123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p6"/>
          <p:cNvSpPr/>
          <p:nvPr/>
        </p:nvSpPr>
        <p:spPr>
          <a:xfrm>
            <a:off x="6113800" y="1137110"/>
            <a:ext cx="5340578" cy="420624"/>
          </a:xfrm>
          <a:prstGeom prst="roundRect">
            <a:avLst>
              <a:gd name="adj" fmla="val 50000"/>
            </a:avLst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6"/>
          <p:cNvSpPr/>
          <p:nvPr/>
        </p:nvSpPr>
        <p:spPr>
          <a:xfrm>
            <a:off x="7026559" y="1149163"/>
            <a:ext cx="31638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2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5+</a:t>
            </a: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8314639" y="1947672"/>
            <a:ext cx="3163824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A26E81-7544-B9A2-4442-7F0EC36F101A}"/>
              </a:ext>
            </a:extLst>
          </p:cNvPr>
          <p:cNvSpPr txBox="1"/>
          <p:nvPr/>
        </p:nvSpPr>
        <p:spPr>
          <a:xfrm>
            <a:off x="6389663" y="1552278"/>
            <a:ext cx="548177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Municipal campus – Police, Admin and Public Works 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Greater community visibility &amp; event marketing (farmers, artisans)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 Allow police to pursue accreditation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Closer partnership with the Anselma Mill 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Honors the original intent of the Cultural Center Building when PA Academy of Fine Arts built in it in 1917</a:t>
            </a:r>
          </a:p>
          <a:p>
            <a:pPr>
              <a:buClr>
                <a:srgbClr val="1B2436"/>
              </a:buClr>
              <a:buSzPts val="1100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Improved police accessibility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Repurposes township parkland for further municipal use, impacting its use as a residential park &amp; recreation space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58141-AEE2-FF7F-BAC3-8DD273DB7B0D}"/>
              </a:ext>
            </a:extLst>
          </p:cNvPr>
          <p:cNvSpPr txBox="1"/>
          <p:nvPr/>
        </p:nvSpPr>
        <p:spPr>
          <a:xfrm>
            <a:off x="638391" y="1545561"/>
            <a:ext cx="53062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More room for sustainable design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Provides revenue for other options through sale of  current buildings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Hillside rock removal — possible blasting (large unknown cost)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Major hillside excavation for the parking lots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New design &amp; construction — uncertain cost &amp; timing</a:t>
            </a:r>
          </a:p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Extensive park changes: lighting, parking, water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Potential for Partial Solar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Anticipated loan amount $2.5 million</a:t>
            </a:r>
            <a:endParaRPr lang="en-US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sz="12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/>
          <p:nvPr/>
        </p:nvSpPr>
        <p:spPr>
          <a:xfrm>
            <a:off x="548640" y="56417"/>
            <a:ext cx="713232" cy="713232"/>
          </a:xfrm>
          <a:prstGeom prst="ellipse">
            <a:avLst/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7"/>
          <p:cNvSpPr/>
          <p:nvPr/>
        </p:nvSpPr>
        <p:spPr>
          <a:xfrm>
            <a:off x="548640" y="100584"/>
            <a:ext cx="713232" cy="713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28"/>
              <a:buFont typeface="Century Schoolbook"/>
              <a:buNone/>
            </a:pPr>
            <a:r>
              <a:rPr lang="en-US" sz="2028" b="1" i="0" u="none" strike="noStrike" cap="none" dirty="0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3</a:t>
            </a:r>
            <a:endParaRPr sz="202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1463040" y="4572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C49A45"/>
                </a:solidFill>
                <a:latin typeface="Calibri"/>
                <a:ea typeface="Calibri"/>
                <a:cs typeface="Calibri"/>
                <a:sym typeface="Calibri"/>
              </a:rPr>
              <a:t>OPTION 3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2239788" y="300159"/>
            <a:ext cx="10241280" cy="50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2800"/>
              <a:buFont typeface="Century Schoolbook"/>
              <a:buNone/>
            </a:pPr>
            <a:r>
              <a:rPr lang="en-US" sz="2800" b="1" i="0" u="none" strike="noStrike" cap="none" dirty="0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Repurpose 1001 Kimberton Road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582898" y="787977"/>
            <a:ext cx="11094415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C6880"/>
              </a:buClr>
              <a:buSzPts val="1450"/>
              <a:buFont typeface="Calibri"/>
              <a:buNone/>
            </a:pPr>
            <a:r>
              <a:rPr lang="en-US" sz="1450" b="0" i="1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Adapt an existing building into a</a:t>
            </a:r>
            <a:r>
              <a:rPr lang="en-US" sz="1450" i="1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 municipal town center</a:t>
            </a:r>
            <a:r>
              <a:rPr lang="en-US" sz="1450" b="0" i="1" u="none" strike="noStrike" cap="none" dirty="0">
                <a:solidFill>
                  <a:srgbClr val="5C6880"/>
                </a:solidFill>
                <a:latin typeface="Calibri"/>
                <a:ea typeface="Calibri"/>
                <a:cs typeface="Calibri"/>
                <a:sym typeface="Calibri"/>
              </a:rPr>
              <a:t> — the fastest path to occupancy, with the most room to grow.</a:t>
            </a:r>
            <a:endParaRPr sz="14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508949" y="1554795"/>
            <a:ext cx="5478612" cy="5202621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7"/>
          <p:cNvSpPr/>
          <p:nvPr/>
        </p:nvSpPr>
        <p:spPr>
          <a:xfrm>
            <a:off x="561688" y="1137042"/>
            <a:ext cx="5299183" cy="420624"/>
          </a:xfrm>
          <a:prstGeom prst="roundRect">
            <a:avLst>
              <a:gd name="adj" fmla="val 50000"/>
            </a:avLst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8" name="Google Shape;158;p7"/>
          <p:cNvSpPr/>
          <p:nvPr/>
        </p:nvSpPr>
        <p:spPr>
          <a:xfrm>
            <a:off x="582898" y="1111792"/>
            <a:ext cx="5070049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</a:t>
            </a: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>
            <a:off x="6240754" y="1711562"/>
            <a:ext cx="5463566" cy="4935044"/>
          </a:xfrm>
          <a:prstGeom prst="roundRect">
            <a:avLst>
              <a:gd name="adj" fmla="val 2356"/>
            </a:avLst>
          </a:prstGeom>
          <a:solidFill>
            <a:srgbClr val="F4F6FA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7"/>
          <p:cNvSpPr/>
          <p:nvPr/>
        </p:nvSpPr>
        <p:spPr>
          <a:xfrm>
            <a:off x="6294156" y="1200526"/>
            <a:ext cx="5058303" cy="420624"/>
          </a:xfrm>
          <a:prstGeom prst="roundRect">
            <a:avLst>
              <a:gd name="adj" fmla="val 50000"/>
            </a:avLst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" name="Google Shape;184;p7"/>
          <p:cNvSpPr/>
          <p:nvPr/>
        </p:nvSpPr>
        <p:spPr>
          <a:xfrm>
            <a:off x="6420468" y="1200526"/>
            <a:ext cx="5058302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en-US" sz="125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125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endParaRPr sz="12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A21A59-0C3A-87CF-7A5B-C466FFA33CA4}"/>
              </a:ext>
            </a:extLst>
          </p:cNvPr>
          <p:cNvSpPr txBox="1"/>
          <p:nvPr/>
        </p:nvSpPr>
        <p:spPr>
          <a:xfrm>
            <a:off x="6420468" y="1841130"/>
            <a:ext cx="528385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Market opportunities (farmers, artisans)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Connects open space — Walnut Lane to Horseshoe Trail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Honors the original intent of the Cultural Center Building when </a:t>
            </a: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</a:rPr>
              <a:t>Pa Academy of Fine Arts built it in 1917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</a:rPr>
              <a:t>Allow police to pursue accreditation</a:t>
            </a: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</a:rPr>
              <a:t>Anchors </a:t>
            </a:r>
            <a:r>
              <a:rPr lang="en-US" sz="2000" dirty="0" err="1">
                <a:solidFill>
                  <a:srgbClr val="1B2436"/>
                </a:solidFill>
                <a:latin typeface="Calibri"/>
                <a:ea typeface="Calibri"/>
                <a:cs typeface="Calibri"/>
              </a:rPr>
              <a:t>Rte</a:t>
            </a:r>
            <a:r>
              <a:rPr lang="en-US" sz="2000" dirty="0">
                <a:solidFill>
                  <a:srgbClr val="1B2436"/>
                </a:solidFill>
                <a:latin typeface="Calibri"/>
                <a:ea typeface="Calibri"/>
                <a:cs typeface="Calibri"/>
              </a:rPr>
              <a:t> 113 as the township’s ‘Main Line’</a:t>
            </a:r>
            <a:endParaRPr lang="en-US" sz="20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Clr>
                <a:srgbClr val="1B2436"/>
              </a:buClr>
              <a:buSzPts val="1100"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777F7-919F-8BE4-A65E-10D5594DA714}"/>
              </a:ext>
            </a:extLst>
          </p:cNvPr>
          <p:cNvSpPr txBox="1"/>
          <p:nvPr/>
        </p:nvSpPr>
        <p:spPr>
          <a:xfrm>
            <a:off x="508949" y="1580045"/>
            <a:ext cx="540466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Fastest occupancy &amp; police station availability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Renovation for police; minimal work for administration, ample event parking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Improved access &amp; community visibility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Returns current building to the historic village</a:t>
            </a: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Provides revenue for other options through sale of  current buildings</a:t>
            </a: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Adds 4 acres of open space (Funds/Grants eligible)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Greater options for sustainable design &amp; Solar Power</a:t>
            </a:r>
            <a:endParaRPr lang="en-US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1B2436"/>
              </a:buClr>
              <a:buSzPts val="1100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lvl="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Future rental revenue: Coffee Shop, Post Office, Library, Local and County Services</a:t>
            </a:r>
          </a:p>
          <a:p>
            <a:pPr marL="171450" lvl="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1B243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lvl="0" indent="-171450">
              <a:buClr>
                <a:srgbClr val="1B2436"/>
              </a:buClr>
              <a:buSzPts val="11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Anticipated loan amount $2.5 million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"/>
          <p:cNvSpPr/>
          <p:nvPr/>
        </p:nvSpPr>
        <p:spPr>
          <a:xfrm>
            <a:off x="548640" y="457200"/>
            <a:ext cx="11094415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C49A45"/>
                </a:solidFill>
                <a:latin typeface="Calibri"/>
                <a:ea typeface="Calibri"/>
                <a:cs typeface="Calibri"/>
                <a:sym typeface="Calibri"/>
              </a:rPr>
              <a:t>SIDE BY SIDE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548640" y="731520"/>
            <a:ext cx="11094415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3200"/>
              <a:buFont typeface="Century Schoolbook"/>
              <a:buNone/>
            </a:pPr>
            <a:r>
              <a:rPr lang="en-US" sz="3200" b="1" i="0" u="none" strike="noStrike" cap="none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Across the </a:t>
            </a:r>
            <a:r>
              <a:rPr lang="en-US" sz="3200" b="1">
                <a:solidFill>
                  <a:srgbClr val="1B2436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Options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2276856" y="1600200"/>
            <a:ext cx="3079394" cy="566928"/>
          </a:xfrm>
          <a:prstGeom prst="roundRect">
            <a:avLst>
              <a:gd name="adj" fmla="val 12903"/>
            </a:avLst>
          </a:prstGeom>
          <a:solidFill>
            <a:srgbClr val="1624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8"/>
          <p:cNvSpPr/>
          <p:nvPr/>
        </p:nvSpPr>
        <p:spPr>
          <a:xfrm>
            <a:off x="2423160" y="1719072"/>
            <a:ext cx="329184" cy="329184"/>
          </a:xfrm>
          <a:prstGeom prst="ellipse">
            <a:avLst/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8"/>
          <p:cNvSpPr/>
          <p:nvPr/>
        </p:nvSpPr>
        <p:spPr>
          <a:xfrm>
            <a:off x="2423160" y="1719072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35"/>
              <a:buFont typeface="Century Schoolbook"/>
              <a:buNone/>
            </a:pPr>
            <a:r>
              <a:rPr lang="en-US" sz="936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1</a:t>
            </a:r>
            <a:endParaRPr sz="936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2843784" y="1600200"/>
            <a:ext cx="2421026" cy="566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Century Schoolbook"/>
              <a:buNone/>
            </a:pPr>
            <a:r>
              <a:rPr lang="en-US" sz="145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Rebuild in Place</a:t>
            </a:r>
            <a:endParaRPr sz="14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5484266" y="1600200"/>
            <a:ext cx="3079394" cy="566928"/>
          </a:xfrm>
          <a:prstGeom prst="roundRect">
            <a:avLst>
              <a:gd name="adj" fmla="val 12903"/>
            </a:avLst>
          </a:prstGeom>
          <a:solidFill>
            <a:srgbClr val="1624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8"/>
          <p:cNvSpPr/>
          <p:nvPr/>
        </p:nvSpPr>
        <p:spPr>
          <a:xfrm>
            <a:off x="5630570" y="1719072"/>
            <a:ext cx="329184" cy="329184"/>
          </a:xfrm>
          <a:prstGeom prst="ellipse">
            <a:avLst/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8"/>
          <p:cNvSpPr/>
          <p:nvPr/>
        </p:nvSpPr>
        <p:spPr>
          <a:xfrm>
            <a:off x="5630570" y="1719072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35"/>
              <a:buFont typeface="Century Schoolbook"/>
              <a:buNone/>
            </a:pPr>
            <a:r>
              <a:rPr lang="en-US" sz="936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2</a:t>
            </a:r>
            <a:endParaRPr sz="936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6051194" y="1600200"/>
            <a:ext cx="2421026" cy="566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Century Schoolbook"/>
              <a:buNone/>
            </a:pPr>
            <a:r>
              <a:rPr lang="en-US" sz="145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Walnut Lane Park</a:t>
            </a:r>
            <a:endParaRPr sz="14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/>
          <p:nvPr/>
        </p:nvSpPr>
        <p:spPr>
          <a:xfrm>
            <a:off x="8691677" y="1600200"/>
            <a:ext cx="3079394" cy="566928"/>
          </a:xfrm>
          <a:prstGeom prst="roundRect">
            <a:avLst>
              <a:gd name="adj" fmla="val 12903"/>
            </a:avLst>
          </a:prstGeom>
          <a:solidFill>
            <a:srgbClr val="1624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8"/>
          <p:cNvSpPr/>
          <p:nvPr/>
        </p:nvSpPr>
        <p:spPr>
          <a:xfrm>
            <a:off x="8837981" y="1719072"/>
            <a:ext cx="329184" cy="329184"/>
          </a:xfrm>
          <a:prstGeom prst="ellipse">
            <a:avLst/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8"/>
          <p:cNvSpPr/>
          <p:nvPr/>
        </p:nvSpPr>
        <p:spPr>
          <a:xfrm>
            <a:off x="8837981" y="1719072"/>
            <a:ext cx="329184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35"/>
              <a:buFont typeface="Century Schoolbook"/>
              <a:buNone/>
            </a:pPr>
            <a:r>
              <a:rPr lang="en-US" sz="936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3</a:t>
            </a:r>
            <a:endParaRPr sz="936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"/>
          <p:cNvSpPr/>
          <p:nvPr/>
        </p:nvSpPr>
        <p:spPr>
          <a:xfrm>
            <a:off x="9258605" y="1600200"/>
            <a:ext cx="2421026" cy="566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50"/>
              <a:buFont typeface="Century Schoolbook"/>
              <a:buNone/>
            </a:pPr>
            <a:r>
              <a:rPr lang="en-US" sz="145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1001 Kimberton Rd</a:t>
            </a:r>
            <a:endParaRPr sz="14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548640" y="2749296"/>
            <a:ext cx="1600200" cy="420624"/>
          </a:xfrm>
          <a:prstGeom prst="roundRect">
            <a:avLst>
              <a:gd name="adj" fmla="val 50000"/>
            </a:avLst>
          </a:prstGeom>
          <a:solidFill>
            <a:srgbClr val="C49A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8"/>
          <p:cNvSpPr/>
          <p:nvPr/>
        </p:nvSpPr>
        <p:spPr>
          <a:xfrm>
            <a:off x="548640" y="2749296"/>
            <a:ext cx="16002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IMMEDIATE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2276856" y="2295144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8"/>
          <p:cNvSpPr/>
          <p:nvPr/>
        </p:nvSpPr>
        <p:spPr>
          <a:xfrm>
            <a:off x="2478025" y="2386575"/>
            <a:ext cx="27867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Township operational consistency; immediate focus on building police station</a:t>
            </a:r>
            <a:endParaRPr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8"/>
          <p:cNvSpPr/>
          <p:nvPr/>
        </p:nvSpPr>
        <p:spPr>
          <a:xfrm>
            <a:off x="5484266" y="2295144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8"/>
          <p:cNvSpPr/>
          <p:nvPr/>
        </p:nvSpPr>
        <p:spPr>
          <a:xfrm>
            <a:off x="5685434" y="2386584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Sell </a:t>
            </a:r>
            <a:r>
              <a:rPr lang="en-US" b="0" i="0" u="none" strike="noStrike" cap="none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historic building; heavy site work &amp; possible blasting; uncertain cost</a:t>
            </a:r>
            <a:endParaRPr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8691677" y="2295144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587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8"/>
          <p:cNvSpPr/>
          <p:nvPr/>
        </p:nvSpPr>
        <p:spPr>
          <a:xfrm>
            <a:off x="8892845" y="2386584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Fastest police occupancy; </a:t>
            </a:r>
            <a:r>
              <a:rPr lang="en-US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sell </a:t>
            </a: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historic building; adds 4 acres of </a:t>
            </a:r>
            <a:r>
              <a:rPr lang="en-US" b="0" i="0" u="none" strike="noStrike" cap="none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open space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548640" y="4206240"/>
            <a:ext cx="1600200" cy="420624"/>
          </a:xfrm>
          <a:prstGeom prst="roundRect">
            <a:avLst>
              <a:gd name="adj" fmla="val 50000"/>
            </a:avLst>
          </a:prstGeom>
          <a:solidFill>
            <a:srgbClr val="3E5C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8"/>
          <p:cNvSpPr/>
          <p:nvPr/>
        </p:nvSpPr>
        <p:spPr>
          <a:xfrm>
            <a:off x="548640" y="4206240"/>
            <a:ext cx="16002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5-YEAR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8"/>
          <p:cNvSpPr/>
          <p:nvPr/>
        </p:nvSpPr>
        <p:spPr>
          <a:xfrm>
            <a:off x="2276856" y="3752088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CFE2F3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8"/>
          <p:cNvSpPr/>
          <p:nvPr/>
        </p:nvSpPr>
        <p:spPr>
          <a:xfrm>
            <a:off x="2478024" y="3843528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Police relocate twice; long stint operating from trailers 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5484266" y="3752088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CFE2F3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8"/>
          <p:cNvSpPr/>
          <p:nvPr/>
        </p:nvSpPr>
        <p:spPr>
          <a:xfrm>
            <a:off x="5685434" y="3843528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Municipal campus; space for markets &amp; events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8691677" y="3752088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CFE2F3"/>
          </a:solidFill>
          <a:ln w="1587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8"/>
          <p:cNvSpPr/>
          <p:nvPr/>
        </p:nvSpPr>
        <p:spPr>
          <a:xfrm>
            <a:off x="8892845" y="3843528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Markets &amp; events; trails linking Walnut Lane to Horseshoe Trail, ongoing revenue from rental space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548640" y="5663184"/>
            <a:ext cx="1600200" cy="420624"/>
          </a:xfrm>
          <a:prstGeom prst="roundRect">
            <a:avLst>
              <a:gd name="adj" fmla="val 50000"/>
            </a:avLst>
          </a:prstGeom>
          <a:solidFill>
            <a:srgbClr val="1624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8"/>
          <p:cNvSpPr/>
          <p:nvPr/>
        </p:nvSpPr>
        <p:spPr>
          <a:xfrm>
            <a:off x="548640" y="5663184"/>
            <a:ext cx="1600200" cy="420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15-YEAR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2276856" y="5209032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8"/>
          <p:cNvSpPr/>
          <p:nvPr/>
        </p:nvSpPr>
        <p:spPr>
          <a:xfrm>
            <a:off x="2478024" y="5300472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Stays in the village, but tied to an aging building &amp; poor cruiser access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5484266" y="5209032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2700" cap="flat" cmpd="sng">
            <a:solidFill>
              <a:srgbClr val="D9DE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8"/>
          <p:cNvSpPr/>
          <p:nvPr/>
        </p:nvSpPr>
        <p:spPr>
          <a:xfrm>
            <a:off x="5685434" y="5300472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Closer partnership with the Anselma Mill</a:t>
            </a:r>
            <a:endParaRPr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/>
          <p:nvPr/>
        </p:nvSpPr>
        <p:spPr>
          <a:xfrm>
            <a:off x="8691677" y="5209032"/>
            <a:ext cx="3079394" cy="1328928"/>
          </a:xfrm>
          <a:prstGeom prst="roundRect">
            <a:avLst>
              <a:gd name="adj" fmla="val 4817"/>
            </a:avLst>
          </a:prstGeom>
          <a:solidFill>
            <a:srgbClr val="FBF5E7"/>
          </a:solidFill>
          <a:ln w="1587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8"/>
          <p:cNvSpPr/>
          <p:nvPr/>
        </p:nvSpPr>
        <p:spPr>
          <a:xfrm>
            <a:off x="8892845" y="5300472"/>
            <a:ext cx="2677200" cy="11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1B2436"/>
              </a:buClr>
              <a:buSzPts val="1200"/>
              <a:buFont typeface="Calibri"/>
              <a:buNone/>
            </a:pP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Anchors Rt 113 as the township’s </a:t>
            </a:r>
            <a:r>
              <a:rPr lang="en-US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‘</a:t>
            </a: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Main Line</a:t>
            </a:r>
            <a:r>
              <a:rPr lang="en-US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en-US" b="0" i="0" u="none" strike="noStrike" cap="none" dirty="0">
                <a:solidFill>
                  <a:srgbClr val="1B2436"/>
                </a:solidFill>
                <a:latin typeface="Calibri"/>
                <a:ea typeface="Calibri"/>
                <a:cs typeface="Calibri"/>
                <a:sym typeface="Calibri"/>
              </a:rPr>
              <a:t>; new civic rental revenue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243D"/>
        </a:solidFill>
        <a:effectLst/>
      </p:bgPr>
    </p:bg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"/>
          <p:cNvSpPr/>
          <p:nvPr/>
        </p:nvSpPr>
        <p:spPr>
          <a:xfrm>
            <a:off x="4316992" y="2596538"/>
            <a:ext cx="3183000" cy="3402300"/>
          </a:xfrm>
          <a:prstGeom prst="roundRect">
            <a:avLst>
              <a:gd name="adj" fmla="val 5806"/>
            </a:avLst>
          </a:prstGeom>
          <a:solidFill>
            <a:srgbClr val="1E2E50"/>
          </a:solidFill>
          <a:ln w="12700" cap="flat" cmpd="sng">
            <a:solidFill>
              <a:srgbClr val="31436B"/>
            </a:solidFill>
            <a:prstDash val="solid"/>
            <a:round/>
            <a:headEnd type="none" w="sm" len="sm"/>
            <a:tailEnd type="none" w="sm" len="sm"/>
          </a:ln>
          <a:effectLst>
            <a:outerShdw blurRad="127000" dist="38100" dir="5400000" algn="bl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8085320" y="2596538"/>
            <a:ext cx="3183000" cy="3402300"/>
          </a:xfrm>
          <a:prstGeom prst="roundRect">
            <a:avLst>
              <a:gd name="adj" fmla="val 5806"/>
            </a:avLst>
          </a:prstGeom>
          <a:solidFill>
            <a:srgbClr val="1E2E50"/>
          </a:solidFill>
          <a:ln w="12700" cap="flat" cmpd="sng">
            <a:solidFill>
              <a:srgbClr val="31436B"/>
            </a:solidFill>
            <a:prstDash val="solid"/>
            <a:round/>
            <a:headEnd type="none" w="sm" len="sm"/>
            <a:tailEnd type="none" w="sm" len="sm"/>
          </a:ln>
          <a:effectLst>
            <a:outerShdw blurRad="127000" dist="38100" dir="5400000" algn="bl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9"/>
          <p:cNvSpPr/>
          <p:nvPr/>
        </p:nvSpPr>
        <p:spPr>
          <a:xfrm>
            <a:off x="548640" y="685800"/>
            <a:ext cx="110943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250"/>
              <a:buFont typeface="Calibri"/>
              <a:buNone/>
            </a:pPr>
            <a:r>
              <a:rPr lang="en-US" sz="1250" b="1" i="0" u="none" strike="noStrike" cap="none">
                <a:solidFill>
                  <a:srgbClr val="C49A45"/>
                </a:solidFill>
                <a:latin typeface="Calibri"/>
                <a:ea typeface="Calibri"/>
                <a:cs typeface="Calibri"/>
                <a:sym typeface="Calibri"/>
              </a:rPr>
              <a:t>THE 15-YEAR VIEW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9"/>
          <p:cNvSpPr/>
          <p:nvPr/>
        </p:nvSpPr>
        <p:spPr>
          <a:xfrm>
            <a:off x="548640" y="960120"/>
            <a:ext cx="11094415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Schoolbook"/>
              <a:buNone/>
            </a:pPr>
            <a:r>
              <a:rPr lang="en-US" sz="3600" b="1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Our long-term strategic forecast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9"/>
          <p:cNvSpPr/>
          <p:nvPr/>
        </p:nvSpPr>
        <p:spPr>
          <a:xfrm>
            <a:off x="548640" y="1691640"/>
            <a:ext cx="1060704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C7D2E6"/>
              </a:buClr>
              <a:buSzPts val="1600"/>
              <a:buFont typeface="Calibri"/>
              <a:buNone/>
            </a:pPr>
            <a:r>
              <a:rPr lang="en-US" sz="1600" b="0" i="0" u="none" strike="noStrike" cap="none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Beyond a single building, th</a:t>
            </a:r>
            <a:r>
              <a:rPr lang="en-US" sz="160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en-US" sz="1600" b="0" i="0" u="none" strike="noStrike" cap="none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decision </a:t>
            </a:r>
            <a:r>
              <a:rPr lang="en-US" sz="160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begins a strategic journey </a:t>
            </a:r>
            <a:r>
              <a:rPr lang="en-US" sz="1600" b="0" i="0" u="none" strike="noStrike" cap="none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for the township — </a:t>
            </a:r>
            <a:r>
              <a:rPr lang="en-US" sz="1600">
                <a:solidFill>
                  <a:srgbClr val="C7D2E6"/>
                </a:solidFill>
                <a:latin typeface="Calibri"/>
                <a:ea typeface="Calibri"/>
                <a:cs typeface="Calibri"/>
                <a:sym typeface="Calibri"/>
              </a:rPr>
              <a:t>modernizing our police &amp; municipal operations while engaging further with our community.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9"/>
          <p:cNvSpPr/>
          <p:nvPr/>
        </p:nvSpPr>
        <p:spPr>
          <a:xfrm>
            <a:off x="548663" y="2596538"/>
            <a:ext cx="3183000" cy="3402300"/>
          </a:xfrm>
          <a:prstGeom prst="roundRect">
            <a:avLst>
              <a:gd name="adj" fmla="val 5806"/>
            </a:avLst>
          </a:prstGeom>
          <a:solidFill>
            <a:srgbClr val="1E2E50"/>
          </a:solidFill>
          <a:ln w="12700" cap="flat" cmpd="sng">
            <a:solidFill>
              <a:srgbClr val="31436B"/>
            </a:solidFill>
            <a:prstDash val="solid"/>
            <a:round/>
            <a:headEnd type="none" w="sm" len="sm"/>
            <a:tailEnd type="none" w="sm" len="sm"/>
          </a:ln>
          <a:effectLst>
            <a:outerShdw blurRad="127000" dist="38100" dir="5400000" algn="bl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"/>
          <p:cNvSpPr/>
          <p:nvPr/>
        </p:nvSpPr>
        <p:spPr>
          <a:xfrm>
            <a:off x="700423" y="2843774"/>
            <a:ext cx="804600" cy="804600"/>
          </a:xfrm>
          <a:prstGeom prst="ellipse">
            <a:avLst/>
          </a:prstGeom>
          <a:solidFill>
            <a:srgbClr val="13203A"/>
          </a:solidFill>
          <a:ln w="15875" cap="flat" cmpd="sng">
            <a:solidFill>
              <a:srgbClr val="C49A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7" name="Google Shape;247;p9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1591" y="3044942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9"/>
          <p:cNvSpPr/>
          <p:nvPr/>
        </p:nvSpPr>
        <p:spPr>
          <a:xfrm>
            <a:off x="1652948" y="3063225"/>
            <a:ext cx="21984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Schoolbook"/>
              <a:buNone/>
            </a:pPr>
            <a:r>
              <a:rPr lang="en-US" sz="18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</a:t>
            </a:r>
            <a:r>
              <a:rPr lang="en-US" sz="1800" b="1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Familiar Township Home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9"/>
          <p:cNvSpPr/>
          <p:nvPr/>
        </p:nvSpPr>
        <p:spPr>
          <a:xfrm>
            <a:off x="809375" y="3907275"/>
            <a:ext cx="2661600" cy="10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Clr>
                <a:srgbClr val="AEBCD6"/>
              </a:buClr>
              <a:buSzPts val="1250"/>
              <a:buFont typeface="Calibri"/>
              <a:buNone/>
            </a:pPr>
            <a:r>
              <a:rPr lang="en-US" sz="1350" dirty="0">
                <a:solidFill>
                  <a:srgbClr val="AEBCD6"/>
                </a:solidFill>
                <a:latin typeface="Calibri"/>
                <a:ea typeface="Calibri"/>
                <a:cs typeface="Calibri"/>
                <a:sym typeface="Calibri"/>
              </a:rPr>
              <a:t>Rebuilding the police station in our current location provides consistency in our operations and allows police to pursue accreditation..</a:t>
            </a:r>
            <a:endParaRPr sz="13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9"/>
          <p:cNvSpPr/>
          <p:nvPr/>
        </p:nvSpPr>
        <p:spPr>
          <a:xfrm>
            <a:off x="4462456" y="2843774"/>
            <a:ext cx="804600" cy="804600"/>
          </a:xfrm>
          <a:prstGeom prst="ellipse">
            <a:avLst/>
          </a:prstGeom>
          <a:solidFill>
            <a:srgbClr val="13203A"/>
          </a:solidFill>
          <a:ln w="15875" cap="flat" cmpd="sng">
            <a:solidFill>
              <a:srgbClr val="C49A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1" name="Google Shape;251;p9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63624" y="3044942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9"/>
          <p:cNvSpPr/>
          <p:nvPr/>
        </p:nvSpPr>
        <p:spPr>
          <a:xfrm>
            <a:off x="5364500" y="3074534"/>
            <a:ext cx="20982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Schoolbook"/>
              <a:buNone/>
            </a:pPr>
            <a:r>
              <a:rPr lang="en-US" sz="1800" b="1" i="0" u="none" strike="noStrike" cap="non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True Municipal Campus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/>
          <p:nvPr/>
        </p:nvSpPr>
        <p:spPr>
          <a:xfrm>
            <a:off x="4572100" y="3907275"/>
            <a:ext cx="26616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Clr>
                <a:srgbClr val="AEBCD6"/>
              </a:buClr>
              <a:buSzPts val="1250"/>
              <a:buFont typeface="Calibri"/>
              <a:buNone/>
            </a:pPr>
            <a:r>
              <a:rPr lang="en-US" sz="1350" dirty="0">
                <a:solidFill>
                  <a:srgbClr val="AEBCD6"/>
                </a:solidFill>
                <a:latin typeface="Calibri"/>
                <a:ea typeface="Calibri"/>
                <a:cs typeface="Calibri"/>
                <a:sym typeface="Calibri"/>
              </a:rPr>
              <a:t>Building a new facility at Walnut Lane Park establishes a comprehensive municipal campus. This ‘one stop shop’ would be very accessible for residents and our police while providing greater visibility for events and partnership opportunities with The Mill at Anselma.</a:t>
            </a:r>
            <a:endParaRPr sz="13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9"/>
          <p:cNvSpPr/>
          <p:nvPr/>
        </p:nvSpPr>
        <p:spPr>
          <a:xfrm>
            <a:off x="8224473" y="2843784"/>
            <a:ext cx="804600" cy="804600"/>
          </a:xfrm>
          <a:prstGeom prst="ellipse">
            <a:avLst/>
          </a:prstGeom>
          <a:solidFill>
            <a:srgbClr val="13203A"/>
          </a:solidFill>
          <a:ln w="15875" cap="flat" cmpd="sng">
            <a:solidFill>
              <a:srgbClr val="C49A4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5" name="Google Shape;255;p9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425641" y="3044952"/>
            <a:ext cx="402336" cy="402336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9"/>
          <p:cNvSpPr/>
          <p:nvPr/>
        </p:nvSpPr>
        <p:spPr>
          <a:xfrm>
            <a:off x="9170123" y="3088413"/>
            <a:ext cx="20982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entury Schoolbook"/>
              <a:buNone/>
            </a:pPr>
            <a:r>
              <a:rPr lang="en-US" sz="1800" b="1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A Renewed  Town Center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9"/>
          <p:cNvSpPr/>
          <p:nvPr/>
        </p:nvSpPr>
        <p:spPr>
          <a:xfrm>
            <a:off x="8346025" y="3907275"/>
            <a:ext cx="26616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Clr>
                <a:srgbClr val="AEBCD6"/>
              </a:buClr>
              <a:buSzPts val="1250"/>
              <a:buFont typeface="Calibri"/>
              <a:buNone/>
            </a:pPr>
            <a:r>
              <a:rPr lang="en-US" sz="1350" dirty="0">
                <a:solidFill>
                  <a:srgbClr val="AEBCD6"/>
                </a:solidFill>
                <a:latin typeface="Calibri"/>
                <a:ea typeface="Calibri"/>
                <a:cs typeface="Calibri"/>
                <a:sym typeface="Calibri"/>
              </a:rPr>
              <a:t>Located along 113, 1001 Kimberton Rd would be the most visible and accessible location for the majority of residents &amp; our police force. The geographical ‘center’ of West </a:t>
            </a:r>
            <a:r>
              <a:rPr lang="en-US" sz="1350" dirty="0" err="1">
                <a:solidFill>
                  <a:srgbClr val="AEBCD6"/>
                </a:solidFill>
                <a:latin typeface="Calibri"/>
                <a:ea typeface="Calibri"/>
                <a:cs typeface="Calibri"/>
                <a:sym typeface="Calibri"/>
              </a:rPr>
              <a:t>Pikeland</a:t>
            </a:r>
            <a:r>
              <a:rPr lang="en-US" sz="1350" dirty="0">
                <a:solidFill>
                  <a:srgbClr val="AEBCD6"/>
                </a:solidFill>
                <a:latin typeface="Calibri"/>
                <a:ea typeface="Calibri"/>
                <a:cs typeface="Calibri"/>
                <a:sym typeface="Calibri"/>
              </a:rPr>
              <a:t>, we could host new events &amp; services for our community while generating increased revenue via rental partnerships.</a:t>
            </a:r>
            <a:endParaRPr sz="13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9"/>
          <p:cNvSpPr/>
          <p:nvPr/>
        </p:nvSpPr>
        <p:spPr>
          <a:xfrm>
            <a:off x="548640" y="6263640"/>
            <a:ext cx="11094415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49A45"/>
              </a:buClr>
              <a:buSzPts val="1600"/>
              <a:buFont typeface="Century Schoolbook"/>
              <a:buNone/>
            </a:pPr>
            <a:r>
              <a:rPr lang="en-US" sz="1600" b="1" i="1" u="none" strike="noStrike" cap="none">
                <a:solidFill>
                  <a:srgbClr val="C49A45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Which path best serves West Pikeland </a:t>
            </a:r>
            <a:r>
              <a:rPr lang="en-US" sz="1600" b="1" i="1">
                <a:solidFill>
                  <a:srgbClr val="C49A45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now and in the future</a:t>
            </a:r>
            <a:r>
              <a:rPr lang="en-US" sz="1600" b="1" i="1" u="none" strike="noStrike" cap="none">
                <a:solidFill>
                  <a:srgbClr val="C49A45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?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C7780-2668-7942-8F7B-2BE574863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2787-41DE-EE01-D8A0-A3C9E3F0F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8866"/>
            <a:ext cx="10515600" cy="4106623"/>
          </a:xfrm>
        </p:spPr>
        <p:txBody>
          <a:bodyPr/>
          <a:lstStyle/>
          <a:p>
            <a:pPr marL="0" indent="0" algn="ctr">
              <a:buNone/>
            </a:pPr>
            <a:r>
              <a:rPr lang="en-US" sz="8800" dirty="0">
                <a:latin typeface="Arial Nova" panose="020B0504020202020204" pitchFamily="34" charset="0"/>
              </a:rPr>
              <a:t>Questions?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E2DB2-E757-4700-721A-4A208A8C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D2637-235A-4835-B639-25BBD3EF2E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5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0E1CFB57C48B428741AB447D3F0C6B" ma:contentTypeVersion="8" ma:contentTypeDescription="Create a new document." ma:contentTypeScope="" ma:versionID="900befa314a449149971931a8b858a82">
  <xsd:schema xmlns:xsd="http://www.w3.org/2001/XMLSchema" xmlns:xs="http://www.w3.org/2001/XMLSchema" xmlns:p="http://schemas.microsoft.com/office/2006/metadata/properties" xmlns:ns3="1706dea6-267e-4c77-a81e-94f609c51ee0" targetNamespace="http://schemas.microsoft.com/office/2006/metadata/properties" ma:root="true" ma:fieldsID="7fef1fe6854f90189f114a69cecdd50f" ns3:_="">
    <xsd:import namespace="1706dea6-267e-4c77-a81e-94f609c51ee0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06dea6-267e-4c77-a81e-94f609c51ee0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34A3AD-BD43-4737-BD93-1AAAA8E71F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402199-A8C9-45E8-8C23-CEF632EE95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06dea6-267e-4c77-a81e-94f609c51e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CE17A6-57E1-4260-9D43-2B30DF7954DD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1706dea6-267e-4c77-a81e-94f609c51ee0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defa4170-0d19-0005-0004-bc88714345d2}" enabled="1" method="Standard" siteId="{07795267-c18b-4b6e-b38b-96eb33c8174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1054</Words>
  <Application>Microsoft Office PowerPoint</Application>
  <PresentationFormat>Widescreen</PresentationFormat>
  <Paragraphs>168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Nova</vt:lpstr>
      <vt:lpstr>Calibri</vt:lpstr>
      <vt:lpstr>Century Schoolbook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Township Secretary</dc:creator>
  <cp:lastModifiedBy>Township Manager</cp:lastModifiedBy>
  <cp:revision>14</cp:revision>
  <cp:lastPrinted>2026-06-15T20:23:45Z</cp:lastPrinted>
  <dcterms:modified xsi:type="dcterms:W3CDTF">2026-06-16T13:07:46Z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0x010100BF0E1CFB57C48B428741AB447D3F0C6B</vt:lpwstr>
  </property>
</Properties>
</file>